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87524" y="6381328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251520" y="6356350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tabLst>
                <a:tab pos="3048000" algn="l"/>
              </a:tabLst>
            </a:pPr>
            <a:r>
              <a:rPr lang="de-DE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9807" y="140456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Advance Organizer: Lernfeld 10 – Wertschöpfungsprozesse erfolgsorientiert steuern</a:t>
            </a:r>
          </a:p>
        </p:txBody>
      </p:sp>
      <p:sp>
        <p:nvSpPr>
          <p:cNvPr id="78" name="Textfeld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707904" y="620688"/>
            <a:ext cx="51774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Schülerbesitzen die Kompetenz, Wertschöpfungsprozesse auf Grundlage der Daten der Kosten- und Leistungsrechnung zu analysieren, erfolgsorientiert zu steuern und zu beurteilen.“</a:t>
            </a:r>
          </a:p>
        </p:txBody>
      </p:sp>
      <p:sp>
        <p:nvSpPr>
          <p:cNvPr id="6" name="Rechtec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3170" y="1316005"/>
            <a:ext cx="22461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Kosten und Leistungen darstellen</a:t>
            </a:r>
            <a:endParaRPr lang="de-DE" sz="1000" dirty="0"/>
          </a:p>
        </p:txBody>
      </p:sp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1520" y="1079533"/>
            <a:ext cx="2863088" cy="236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Einzel- und Gemeinkosten, fixe und variable Kosten</a:t>
            </a:r>
            <a:endParaRPr lang="de-DE" sz="900" dirty="0"/>
          </a:p>
        </p:txBody>
      </p:sp>
      <p:sp>
        <p:nvSpPr>
          <p:cNvPr id="8" name="Rechteck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856" y="1681531"/>
            <a:ext cx="18036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Betriebsergebnis ermitteln</a:t>
            </a:r>
            <a:endParaRPr lang="de-DE" sz="1000" dirty="0"/>
          </a:p>
        </p:txBody>
      </p:sp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856" y="1271405"/>
            <a:ext cx="2213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kalkulatorischer Unternehmerlohn, kalkulatorische Abschreibungen</a:t>
            </a:r>
            <a:endParaRPr lang="de-DE" sz="900" dirty="0"/>
          </a:p>
        </p:txBody>
      </p:sp>
      <p:sp>
        <p:nvSpPr>
          <p:cNvPr id="10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4891" y="1737300"/>
            <a:ext cx="23968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Kostenstellenrechnung durchführen</a:t>
            </a:r>
            <a:endParaRPr lang="de-DE" sz="1000" dirty="0"/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9936" y="3000388"/>
            <a:ext cx="1565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Zuschlagskalkulation Industrie durchführen</a:t>
            </a:r>
            <a:endParaRPr lang="de-DE" sz="1000" dirty="0"/>
          </a:p>
        </p:txBody>
      </p:sp>
      <p:sp>
        <p:nvSpPr>
          <p:cNvPr id="16" name="Rechteck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6120" y="2999502"/>
            <a:ext cx="1853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Vorwärtskalkulation für Handelswaren durchführen</a:t>
            </a:r>
            <a:endParaRPr lang="de-DE" sz="1000" dirty="0"/>
          </a:p>
        </p:txBody>
      </p:sp>
      <p:sp>
        <p:nvSpPr>
          <p:cNvPr id="17" name="Rechteck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0336" y="2999502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Rückwärtskalkulation für Handelswaren durchführen</a:t>
            </a:r>
            <a:endParaRPr lang="de-DE" sz="1000" dirty="0"/>
          </a:p>
        </p:txBody>
      </p:sp>
      <p:sp>
        <p:nvSpPr>
          <p:cNvPr id="18" name="Rechteck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1860" y="2999502"/>
            <a:ext cx="1925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Angebotspreise für Dienstleistungen kalkulieren</a:t>
            </a:r>
            <a:endParaRPr lang="de-DE" sz="1000" dirty="0"/>
          </a:p>
        </p:txBody>
      </p:sp>
      <p:sp>
        <p:nvSpPr>
          <p:cNvPr id="19" name="Rechteck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2896" y="2739464"/>
            <a:ext cx="604867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einfache Zuschlagskalkulation, Kalkulation von Handelswaren in Form der Vorwärts- und Rückwärtskalkulation</a:t>
            </a:r>
            <a:endParaRPr lang="de-DE" sz="900" dirty="0"/>
          </a:p>
        </p:txBody>
      </p:sp>
      <p:sp>
        <p:nvSpPr>
          <p:cNvPr id="20" name="Rechteck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0148" y="4522718"/>
            <a:ext cx="161775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Kosten nachkalkulieren</a:t>
            </a:r>
            <a:endParaRPr lang="de-DE" sz="1000" dirty="0"/>
          </a:p>
        </p:txBody>
      </p:sp>
      <p:sp>
        <p:nvSpPr>
          <p:cNvPr id="21" name="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6029" y="4316460"/>
            <a:ext cx="19752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latin typeface="Arial" panose="020B0604020202020204" pitchFamily="34" charset="0"/>
                <a:ea typeface="Times New Roman" panose="02020603050405020304" pitchFamily="18" charset="0"/>
              </a:rPr>
              <a:t>Kostenüber- und -unterdeckung</a:t>
            </a:r>
            <a:endParaRPr lang="de-DE" sz="1000" dirty="0"/>
          </a:p>
        </p:txBody>
      </p:sp>
      <p:sp>
        <p:nvSpPr>
          <p:cNvPr id="22" name="Rechteck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2184" y="5030911"/>
            <a:ext cx="18678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Deckungsbeiträge ermitteln</a:t>
            </a:r>
            <a:endParaRPr lang="de-DE" sz="1000" dirty="0"/>
          </a:p>
        </p:txBody>
      </p:sp>
      <p:sp>
        <p:nvSpPr>
          <p:cNvPr id="23" name="Rechteck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8323" y="5883160"/>
            <a:ext cx="17524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Gewinnschwelle ermitteln</a:t>
            </a:r>
            <a:endParaRPr lang="de-DE" sz="1000" dirty="0"/>
          </a:p>
        </p:txBody>
      </p:sp>
      <p:sp>
        <p:nvSpPr>
          <p:cNvPr id="24" name="Rechteck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3883" y="5883160"/>
            <a:ext cx="18822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Preisuntergrenzen ermitteln</a:t>
            </a:r>
            <a:endParaRPr lang="de-DE" sz="1000" dirty="0"/>
          </a:p>
        </p:txBody>
      </p:sp>
      <p:sp>
        <p:nvSpPr>
          <p:cNvPr id="25" name="Rechteck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82443" y="5877272"/>
            <a:ext cx="23615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Entscheidung über Annahme eines Zusatzauftrages treffen</a:t>
            </a:r>
            <a:endParaRPr lang="de-DE" sz="1000" dirty="0"/>
          </a:p>
        </p:txBody>
      </p:sp>
      <p:sp>
        <p:nvSpPr>
          <p:cNvPr id="26" name="Rechteck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575" y="4561661"/>
            <a:ext cx="19600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Einfluss des Beschäftigungs-grades auf die Kosten analysieren</a:t>
            </a:r>
            <a:endParaRPr lang="de-DE" sz="1000" dirty="0"/>
          </a:p>
        </p:txBody>
      </p:sp>
      <p:sp>
        <p:nvSpPr>
          <p:cNvPr id="27" name="Rechteck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2242" y="4329976"/>
            <a:ext cx="17235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Gesetz der Massenproduktion</a:t>
            </a:r>
            <a:endParaRPr lang="de-DE" sz="900" dirty="0"/>
          </a:p>
        </p:txBody>
      </p:sp>
      <p:sp>
        <p:nvSpPr>
          <p:cNvPr id="49" name="Rechteck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36006" y="3677059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sp>
        <p:nvSpPr>
          <p:cNvPr id="53" name="Rechteck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3171" y="3685537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sp>
        <p:nvSpPr>
          <p:cNvPr id="54" name="Rechteck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10327" y="3685537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sp>
        <p:nvSpPr>
          <p:cNvPr id="55" name="Rechteck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30977" y="3685974"/>
            <a:ext cx="11721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Tabellenkalkulation</a:t>
            </a:r>
            <a:endParaRPr lang="de-DE" sz="900" dirty="0"/>
          </a:p>
        </p:txBody>
      </p:sp>
      <p:pic>
        <p:nvPicPr>
          <p:cNvPr id="56" name="Grafik 55" descr="Advance Organizer: Lernfeld 10 – Wertschöpfungsprozesse erfolgsorientiert steuern&#10;&#10;Hinweis: der Advance Organizer ist eine visuelle Lern und Orientierungshilfe, die Themen gedanklich strukturiert und verknüpft. &#10;&#10;I. Kernkompetenz des Lernfelds&#10;„Die Schülerinnen und Schülerbesitzen die Kompetenz, Wertschöpfungsprozesse auf Grundlage der Daten der Kosten- und Leistungsrechnung zu analysieren, erfolgsori-entiert zu steuern und zu beurteilen.“&#10;&#10;II. Struktur des Lernfelds in barrierefreier Form (Abbildung der einzelnen Lernsituatio-nen)  &#10;&#10;1. Kosten und Leistungen darstellen&#10;2. Betriebsergebnis ermitteln&#10;3. Kostenstellenrechnung durchführen&#10;a. Zuschlagskalkulation Industrie durchführen&#10;b. Vorwärtskalkulation für Handelswaren durchführen&#10;c. Rückwärtskalkulation für Handelswaren durchführen&#10;d. Angebotspreise für Dienstleistungen kalkulieren&#10;4. Kosten nachkalkulieren&#10;5. Deckungsbeiträge ermitteln&#10;a. Gewinnschwelle ermitteln&#10;b. Preisuntergrenzen ermitteln&#10;c. Entscheidung über Annahme eines Zusatzauftrages treffen&#10;6. Einfluss des Beschäftigungsgrades auf die Kosten analysieren&#10;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7624" y="1616041"/>
            <a:ext cx="351000" cy="351000"/>
          </a:xfrm>
          <a:prstGeom prst="rect">
            <a:avLst/>
          </a:prstGeom>
        </p:spPr>
      </p:pic>
      <p:pic>
        <p:nvPicPr>
          <p:cNvPr id="57" name="Grafik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7790" y="1616041"/>
            <a:ext cx="351000" cy="351000"/>
          </a:xfrm>
          <a:prstGeom prst="rect">
            <a:avLst/>
          </a:prstGeom>
        </p:spPr>
      </p:pic>
      <p:pic>
        <p:nvPicPr>
          <p:cNvPr id="58" name="Grafik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72815" y="1909755"/>
            <a:ext cx="399536" cy="399536"/>
          </a:xfrm>
          <a:prstGeom prst="rect">
            <a:avLst/>
          </a:prstGeom>
        </p:spPr>
      </p:pic>
      <p:pic>
        <p:nvPicPr>
          <p:cNvPr id="63" name="Grafik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0833" y="4768939"/>
            <a:ext cx="351267" cy="351267"/>
          </a:xfrm>
          <a:prstGeom prst="rect">
            <a:avLst/>
          </a:prstGeom>
        </p:spPr>
      </p:pic>
      <p:pic>
        <p:nvPicPr>
          <p:cNvPr id="64" name="Grafik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80616" y="3371009"/>
            <a:ext cx="329485" cy="329485"/>
          </a:xfrm>
          <a:prstGeom prst="rect">
            <a:avLst/>
          </a:prstGeom>
        </p:spPr>
      </p:pic>
      <p:pic>
        <p:nvPicPr>
          <p:cNvPr id="65" name="Grafik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077398" y="3361085"/>
            <a:ext cx="329485" cy="329485"/>
          </a:xfrm>
          <a:prstGeom prst="rect">
            <a:avLst/>
          </a:prstGeom>
        </p:spPr>
      </p:pic>
      <p:pic>
        <p:nvPicPr>
          <p:cNvPr id="69" name="Grafik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02967" y="3361084"/>
            <a:ext cx="329485" cy="329485"/>
          </a:xfrm>
          <a:prstGeom prst="rect">
            <a:avLst/>
          </a:prstGeom>
        </p:spPr>
      </p:pic>
      <p:pic>
        <p:nvPicPr>
          <p:cNvPr id="70" name="Grafik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20382" y="3361083"/>
            <a:ext cx="329485" cy="329485"/>
          </a:xfrm>
          <a:prstGeom prst="rect">
            <a:avLst/>
          </a:prstGeom>
        </p:spPr>
      </p:pic>
      <p:pic>
        <p:nvPicPr>
          <p:cNvPr id="71" name="Grafik 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80376" y="1855798"/>
            <a:ext cx="696573" cy="399536"/>
          </a:xfrm>
          <a:prstGeom prst="rect">
            <a:avLst/>
          </a:prstGeom>
        </p:spPr>
      </p:pic>
      <p:sp>
        <p:nvSpPr>
          <p:cNvPr id="28" name="Geschweifte Klammer rechts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122612" y="423030"/>
            <a:ext cx="268665" cy="7130530"/>
          </a:xfrm>
          <a:prstGeom prst="rightBrac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72" name="Gerade Verbindung mit Pfeil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3491881" y="2258487"/>
            <a:ext cx="3150764" cy="46436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Gerade Verbindung mit Pfeil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5004048" y="2281338"/>
            <a:ext cx="1968767" cy="48009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 Verbindung mit Pfeil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332452" y="2285391"/>
            <a:ext cx="970533" cy="48454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 Verbindung mit Pfeil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612190" y="2280743"/>
            <a:ext cx="348168" cy="42918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346820" y="5274999"/>
            <a:ext cx="383737" cy="57774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rade Verbindung mit Pfeil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24" idx="0"/>
          </p:cNvCxnSpPr>
          <p:nvPr/>
        </p:nvCxnSpPr>
        <p:spPr>
          <a:xfrm flipH="1">
            <a:off x="5575007" y="5271627"/>
            <a:ext cx="1210219" cy="61153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rade Verbindung mit Pfeil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3767742" y="5259169"/>
            <a:ext cx="2765267" cy="62949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Pfeil nach rechts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87972">
            <a:off x="2828478" y="1525323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Pfeil nach rechts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57655" y="1698542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Pfeil nach rechts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009095" y="222821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Pfeil nach rechts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400501">
            <a:off x="6063623" y="474848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Pfeil nach rechts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799579">
            <a:off x="6829992" y="5359934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Pfeil nach rechts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34506">
            <a:off x="2023176" y="5358009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1" name="Gerade Verbindung mit Pfeil 1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398607" y="1649855"/>
            <a:ext cx="579895" cy="266660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18758" y="6227995"/>
            <a:ext cx="384749" cy="384749"/>
          </a:xfrm>
          <a:prstGeom prst="rect">
            <a:avLst/>
          </a:prstGeom>
        </p:spPr>
      </p:pic>
      <p:pic>
        <p:nvPicPr>
          <p:cNvPr id="103" name="Grafik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V="1">
            <a:off x="7761503" y="6301915"/>
            <a:ext cx="397710" cy="397710"/>
          </a:xfrm>
          <a:prstGeom prst="rect">
            <a:avLst/>
          </a:prstGeom>
        </p:spPr>
      </p:pic>
      <p:pic>
        <p:nvPicPr>
          <p:cNvPr id="104" name="Grafik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97880" y="6100256"/>
            <a:ext cx="354251" cy="354251"/>
          </a:xfrm>
          <a:prstGeom prst="rect">
            <a:avLst/>
          </a:prstGeom>
        </p:spPr>
      </p:pic>
      <p:pic>
        <p:nvPicPr>
          <p:cNvPr id="105" name="Grafik 1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80002" y="6097788"/>
            <a:ext cx="334605" cy="334605"/>
          </a:xfrm>
          <a:prstGeom prst="rect">
            <a:avLst/>
          </a:prstGeom>
        </p:spPr>
      </p:pic>
      <p:pic>
        <p:nvPicPr>
          <p:cNvPr id="106" name="Grafik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74516" y="5074112"/>
            <a:ext cx="404815" cy="40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PresentationFormat>Bildschirmpräsentation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2026-02-16T10:40:32Z</dcterms:modified>
</cp:coreProperties>
</file>