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3" d="100"/>
          <a:sy n="73" d="100"/>
        </p:scale>
        <p:origin x="540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4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046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23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155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22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903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610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98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933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56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48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3FF44-B315-4381-BE9B-AEB36944E1B6}" type="datetimeFigureOut">
              <a:rPr lang="de-DE" smtClean="0"/>
              <a:t>14.07.2020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A30A4-DF7D-40D3-B7C4-3F7F8B5702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57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STM32 </a:t>
            </a:r>
            <a:r>
              <a:rPr lang="de-DE" dirty="0" smtClean="0"/>
              <a:t>Load-Store-Architektur</a:t>
            </a:r>
            <a:endParaRPr lang="de-DE" dirty="0"/>
          </a:p>
        </p:txBody>
      </p:sp>
      <p:pic>
        <p:nvPicPr>
          <p:cNvPr id="4" name="Google Shape;17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5131" y="380685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5;p1"/>
          <p:cNvSpPr/>
          <p:nvPr/>
        </p:nvSpPr>
        <p:spPr>
          <a:xfrm>
            <a:off x="3958052" y="4957734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1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75"/>
    </mc:Choice>
    <mc:Fallback xmlns="">
      <p:transition spd="slow" advTm="190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mul</a:t>
            </a:r>
            <a:r>
              <a:rPr lang="de-DE" dirty="0" smtClean="0">
                <a:solidFill>
                  <a:srgbClr val="FF0000"/>
                </a:solidFill>
              </a:rPr>
              <a:t> R5,R3,R4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add</a:t>
            </a:r>
            <a:r>
              <a:rPr lang="de-DE" dirty="0" smtClean="0">
                <a:solidFill>
                  <a:srgbClr val="FF0000"/>
                </a:solidFill>
              </a:rPr>
              <a:t> R6,R5,R3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458529" y="1779307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449655" y="2008198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458529" y="1573988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449655" y="2008919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10563597" y="2125026"/>
            <a:ext cx="64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125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5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69350" y="154438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165;p1"/>
          <p:cNvSpPr/>
          <p:nvPr/>
        </p:nvSpPr>
        <p:spPr>
          <a:xfrm>
            <a:off x="6682636" y="4838497"/>
            <a:ext cx="3691843" cy="1128798"/>
          </a:xfrm>
          <a:prstGeom prst="wedgeRoundRectCallout">
            <a:avLst>
              <a:gd name="adj1" fmla="val -60348"/>
              <a:gd name="adj2" fmla="val -17750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Datenverarbeitung</a:t>
            </a:r>
            <a:b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erfolgt mit den Registern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807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4.44444E-6 L -0.34701 0.017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57" y="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mul</a:t>
            </a:r>
            <a:r>
              <a:rPr lang="de-DE" dirty="0" smtClean="0">
                <a:solidFill>
                  <a:srgbClr val="FF0000"/>
                </a:solidFill>
              </a:rPr>
              <a:t> R5,R3,R4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add</a:t>
            </a:r>
            <a:r>
              <a:rPr lang="de-DE" dirty="0" smtClean="0">
                <a:solidFill>
                  <a:srgbClr val="FF0000"/>
                </a:solidFill>
              </a:rPr>
              <a:t> R6,R5,R3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str</a:t>
            </a:r>
            <a:r>
              <a:rPr lang="de-DE" dirty="0" smtClean="0">
                <a:solidFill>
                  <a:srgbClr val="FF0000"/>
                </a:solidFill>
              </a:rPr>
              <a:t> R6,[R2,ODR]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458529" y="1779307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449655" y="2008198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458529" y="1573988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449655" y="2008919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328299" y="2233040"/>
            <a:ext cx="64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125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6328299" y="2233040"/>
            <a:ext cx="64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125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6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87751" y="240375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165;p1"/>
          <p:cNvSpPr/>
          <p:nvPr/>
        </p:nvSpPr>
        <p:spPr>
          <a:xfrm>
            <a:off x="5127453" y="5145171"/>
            <a:ext cx="3691843" cy="1128798"/>
          </a:xfrm>
          <a:prstGeom prst="wedgeRoundRectCallout">
            <a:avLst>
              <a:gd name="adj1" fmla="val -60348"/>
              <a:gd name="adj2" fmla="val -17750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Speichern (Store)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 der Peripherie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036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7037E-6 L -0.06562 0.05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mul</a:t>
            </a:r>
            <a:r>
              <a:rPr lang="de-DE" dirty="0" smtClean="0">
                <a:solidFill>
                  <a:srgbClr val="FF0000"/>
                </a:solidFill>
              </a:rPr>
              <a:t> R5,R3,R4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add</a:t>
            </a:r>
            <a:r>
              <a:rPr lang="de-DE" dirty="0" smtClean="0">
                <a:solidFill>
                  <a:srgbClr val="FF0000"/>
                </a:solidFill>
              </a:rPr>
              <a:t> R6,R5,R3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str</a:t>
            </a:r>
            <a:r>
              <a:rPr lang="de-DE" dirty="0" smtClean="0">
                <a:solidFill>
                  <a:srgbClr val="FF0000"/>
                </a:solidFill>
              </a:rPr>
              <a:t> R6,[R2,ODR]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458529" y="1779307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449655" y="2008198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458529" y="1573988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449655" y="2008919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328299" y="2233040"/>
            <a:ext cx="64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125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5546857" y="2596146"/>
            <a:ext cx="64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125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4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82212" y="4867492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5;p1"/>
          <p:cNvSpPr/>
          <p:nvPr/>
        </p:nvSpPr>
        <p:spPr>
          <a:xfrm>
            <a:off x="4328076" y="3287949"/>
            <a:ext cx="7038424" cy="3354151"/>
          </a:xfrm>
          <a:prstGeom prst="wedgeRoundRectCallout">
            <a:avLst>
              <a:gd name="adj1" fmla="val -72586"/>
              <a:gd name="adj2" fmla="val 2037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Bei der Load-Store-Architektur erfolgt  die Datenverarbeitung ausschließlich mit den Registern.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Dazu müssen die Register zunächst mit Werten versorgt werden. (Load)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Nach der Verarbeitung werden die Register wieder auf die Peripherie oder den Speicher ausgegeben. (Store)</a:t>
            </a:r>
            <a:endParaRPr lang="de-DE" sz="2400" b="0" i="0" u="none" strike="noStrike" cap="none" dirty="0" smtClean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624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07407E-6 L -0.07786 0.05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3" y="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5635371" y="3923276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4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9058" y="348723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5;p1"/>
          <p:cNvSpPr/>
          <p:nvPr/>
        </p:nvSpPr>
        <p:spPr>
          <a:xfrm>
            <a:off x="2663832" y="2648962"/>
            <a:ext cx="2593967" cy="801070"/>
          </a:xfrm>
          <a:prstGeom prst="wedgeRoundRectCallout">
            <a:avLst>
              <a:gd name="adj1" fmla="val -73494"/>
              <a:gd name="adj2" fmla="val 5857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Laden aus dem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Codespeicher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540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L 0.06784 -0.442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2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596101" y="3918257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pic>
        <p:nvPicPr>
          <p:cNvPr id="50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9058" y="348723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165;p1"/>
          <p:cNvSpPr/>
          <p:nvPr/>
        </p:nvSpPr>
        <p:spPr>
          <a:xfrm>
            <a:off x="2663832" y="2648962"/>
            <a:ext cx="2593967" cy="801070"/>
          </a:xfrm>
          <a:prstGeom prst="wedgeRoundRectCallout">
            <a:avLst>
              <a:gd name="adj1" fmla="val -73494"/>
              <a:gd name="adj2" fmla="val 5857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Laden aus dem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Codespeicher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567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85185E-6 L 0.07123 -0.410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5" y="-2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603755" y="3923971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pic>
        <p:nvPicPr>
          <p:cNvPr id="50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9058" y="348723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165;p1"/>
          <p:cNvSpPr/>
          <p:nvPr/>
        </p:nvSpPr>
        <p:spPr>
          <a:xfrm>
            <a:off x="2663832" y="2648962"/>
            <a:ext cx="2593967" cy="801070"/>
          </a:xfrm>
          <a:prstGeom prst="wedgeRoundRectCallout">
            <a:avLst>
              <a:gd name="adj1" fmla="val -73494"/>
              <a:gd name="adj2" fmla="val 5857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Laden aus dem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Codespeicher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93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07407E-6 L 0.06901 -0.375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1" y="-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5848864" y="2666756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0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30747" y="227021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165;p1"/>
          <p:cNvSpPr/>
          <p:nvPr/>
        </p:nvSpPr>
        <p:spPr>
          <a:xfrm>
            <a:off x="2581337" y="4861306"/>
            <a:ext cx="2593967" cy="801070"/>
          </a:xfrm>
          <a:prstGeom prst="wedgeRoundRectCallout">
            <a:avLst>
              <a:gd name="adj1" fmla="val -55"/>
              <a:gd name="adj2" fmla="val -15069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Laden aus der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Peripherie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90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7.40741E-7 L 0.04805 -0.16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-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808433" y="1271465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0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35532" y="85432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165;p1"/>
          <p:cNvSpPr/>
          <p:nvPr/>
        </p:nvSpPr>
        <p:spPr>
          <a:xfrm>
            <a:off x="1502809" y="3357146"/>
            <a:ext cx="2593967" cy="801070"/>
          </a:xfrm>
          <a:prstGeom prst="wedgeRoundRectCallout">
            <a:avLst>
              <a:gd name="adj1" fmla="val 40827"/>
              <a:gd name="adj2" fmla="val -13325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Laden aus dem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RAM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102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96296E-6 L 0.05859 0.073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mul</a:t>
            </a:r>
            <a:r>
              <a:rPr lang="de-DE" dirty="0" smtClean="0">
                <a:solidFill>
                  <a:srgbClr val="FF0000"/>
                </a:solidFill>
              </a:rPr>
              <a:t> R5,R3,R4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458529" y="1779307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6451740" y="1566691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458529" y="1784968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8431596" y="2275001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2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30708" y="2142402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165;p1"/>
          <p:cNvSpPr/>
          <p:nvPr/>
        </p:nvSpPr>
        <p:spPr>
          <a:xfrm>
            <a:off x="8088091" y="5492253"/>
            <a:ext cx="3278409" cy="804044"/>
          </a:xfrm>
          <a:prstGeom prst="wedgeRoundRectCallout">
            <a:avLst>
              <a:gd name="adj1" fmla="val -74501"/>
              <a:gd name="adj2" fmla="val -22842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Datenverarbeitung</a:t>
            </a:r>
            <a:b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Multiplikation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311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0.15847 -0.043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-21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96296E-6 L 0.16823 0.1238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11" y="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17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mul</a:t>
            </a:r>
            <a:r>
              <a:rPr lang="de-DE" dirty="0" smtClean="0">
                <a:solidFill>
                  <a:srgbClr val="FF0000"/>
                </a:solidFill>
              </a:rPr>
              <a:t> R5,R3,R4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458529" y="1779307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8395233" y="1307027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8522483" y="2701896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8431596" y="2275001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2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69350" y="154438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165;p1"/>
          <p:cNvSpPr/>
          <p:nvPr/>
        </p:nvSpPr>
        <p:spPr>
          <a:xfrm>
            <a:off x="6682636" y="4838497"/>
            <a:ext cx="3691843" cy="1128798"/>
          </a:xfrm>
          <a:prstGeom prst="wedgeRoundRectCallout">
            <a:avLst>
              <a:gd name="adj1" fmla="val -60348"/>
              <a:gd name="adj2" fmla="val -17750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Datenverarbeitung</a:t>
            </a:r>
            <a:b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erfolgt mit den Registern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08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81481E-6 L -0.16303 -0.038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51" y="-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281" y="183251"/>
            <a:ext cx="4341341" cy="45930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STM32 </a:t>
            </a:r>
            <a:r>
              <a:rPr lang="de-DE" sz="2400" dirty="0" smtClean="0"/>
              <a:t>Load-Store-Architektur</a:t>
            </a:r>
            <a:endParaRPr lang="de-DE" sz="2400" dirty="0"/>
          </a:p>
        </p:txBody>
      </p:sp>
      <p:pic>
        <p:nvPicPr>
          <p:cNvPr id="39" name="Audio 3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grpSp>
        <p:nvGrpSpPr>
          <p:cNvPr id="47" name="Gruppieren 46"/>
          <p:cNvGrpSpPr/>
          <p:nvPr/>
        </p:nvGrpSpPr>
        <p:grpSpPr>
          <a:xfrm>
            <a:off x="4389977" y="642553"/>
            <a:ext cx="6976523" cy="3972064"/>
            <a:chOff x="2658365" y="779027"/>
            <a:chExt cx="6976523" cy="3972064"/>
          </a:xfrm>
        </p:grpSpPr>
        <p:sp>
          <p:nvSpPr>
            <p:cNvPr id="8" name="Rechteck 7"/>
            <p:cNvSpPr/>
            <p:nvPr/>
          </p:nvSpPr>
          <p:spPr>
            <a:xfrm>
              <a:off x="7352634" y="779027"/>
              <a:ext cx="1023314" cy="85383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Barrel-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</a:rPr>
                <a:t>shifter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8642867" y="793565"/>
              <a:ext cx="798897" cy="2873532"/>
            </a:xfrm>
            <a:custGeom>
              <a:avLst/>
              <a:gdLst>
                <a:gd name="connsiteX0" fmla="*/ 28876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28876 w 798897"/>
                <a:gd name="connsiteY8" fmla="*/ 0 h 1838426"/>
                <a:gd name="connsiteX0" fmla="*/ 19251 w 798897"/>
                <a:gd name="connsiteY0" fmla="*/ 0 h 1838426"/>
                <a:gd name="connsiteX1" fmla="*/ 798897 w 798897"/>
                <a:gd name="connsiteY1" fmla="*/ 442762 h 1838426"/>
                <a:gd name="connsiteX2" fmla="*/ 798897 w 798897"/>
                <a:gd name="connsiteY2" fmla="*/ 1491916 h 1838426"/>
                <a:gd name="connsiteX3" fmla="*/ 28876 w 798897"/>
                <a:gd name="connsiteY3" fmla="*/ 1838426 h 1838426"/>
                <a:gd name="connsiteX4" fmla="*/ 28876 w 798897"/>
                <a:gd name="connsiteY4" fmla="*/ 1395663 h 1838426"/>
                <a:gd name="connsiteX5" fmla="*/ 154004 w 798897"/>
                <a:gd name="connsiteY5" fmla="*/ 1376413 h 1838426"/>
                <a:gd name="connsiteX6" fmla="*/ 144379 w 798897"/>
                <a:gd name="connsiteY6" fmla="*/ 548640 h 1838426"/>
                <a:gd name="connsiteX7" fmla="*/ 0 w 798897"/>
                <a:gd name="connsiteY7" fmla="*/ 539015 h 1838426"/>
                <a:gd name="connsiteX8" fmla="*/ 19251 w 798897"/>
                <a:gd name="connsiteY8" fmla="*/ 0 h 1838426"/>
                <a:gd name="connsiteX0" fmla="*/ 9626 w 798897"/>
                <a:gd name="connsiteY0" fmla="*/ 0 h 1808143"/>
                <a:gd name="connsiteX1" fmla="*/ 798897 w 798897"/>
                <a:gd name="connsiteY1" fmla="*/ 412479 h 1808143"/>
                <a:gd name="connsiteX2" fmla="*/ 798897 w 798897"/>
                <a:gd name="connsiteY2" fmla="*/ 1461633 h 1808143"/>
                <a:gd name="connsiteX3" fmla="*/ 28876 w 798897"/>
                <a:gd name="connsiteY3" fmla="*/ 1808143 h 1808143"/>
                <a:gd name="connsiteX4" fmla="*/ 28876 w 798897"/>
                <a:gd name="connsiteY4" fmla="*/ 1365380 h 1808143"/>
                <a:gd name="connsiteX5" fmla="*/ 154004 w 798897"/>
                <a:gd name="connsiteY5" fmla="*/ 1346130 h 1808143"/>
                <a:gd name="connsiteX6" fmla="*/ 144379 w 798897"/>
                <a:gd name="connsiteY6" fmla="*/ 518357 h 1808143"/>
                <a:gd name="connsiteX7" fmla="*/ 0 w 798897"/>
                <a:gd name="connsiteY7" fmla="*/ 508732 h 1808143"/>
                <a:gd name="connsiteX8" fmla="*/ 9626 w 798897"/>
                <a:gd name="connsiteY8" fmla="*/ 0 h 180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8897" h="1808143">
                  <a:moveTo>
                    <a:pt x="9626" y="0"/>
                  </a:moveTo>
                  <a:lnTo>
                    <a:pt x="798897" y="412479"/>
                  </a:lnTo>
                  <a:lnTo>
                    <a:pt x="798897" y="1461633"/>
                  </a:lnTo>
                  <a:lnTo>
                    <a:pt x="28876" y="1808143"/>
                  </a:lnTo>
                  <a:lnTo>
                    <a:pt x="28876" y="1365380"/>
                  </a:lnTo>
                  <a:lnTo>
                    <a:pt x="154004" y="1346130"/>
                  </a:lnTo>
                  <a:lnTo>
                    <a:pt x="144379" y="518357"/>
                  </a:lnTo>
                  <a:lnTo>
                    <a:pt x="0" y="508732"/>
                  </a:lnTo>
                  <a:lnTo>
                    <a:pt x="9626" y="0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ALU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uppieren 45"/>
            <p:cNvGrpSpPr/>
            <p:nvPr/>
          </p:nvGrpSpPr>
          <p:grpSpPr>
            <a:xfrm>
              <a:off x="2658365" y="1087964"/>
              <a:ext cx="6976523" cy="3663127"/>
              <a:chOff x="2658365" y="1087964"/>
              <a:chExt cx="6976523" cy="3663127"/>
            </a:xfrm>
          </p:grpSpPr>
          <p:sp>
            <p:nvSpPr>
              <p:cNvPr id="7" name="Rechteck 6"/>
              <p:cNvSpPr/>
              <p:nvPr/>
            </p:nvSpPr>
            <p:spPr>
              <a:xfrm>
                <a:off x="6549611" y="1878790"/>
                <a:ext cx="1023314" cy="85383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MUL</a:t>
                </a:r>
              </a:p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DIV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" name="Gerade Verbindung mit Pfeil 10"/>
              <p:cNvCxnSpPr>
                <a:stCxn id="22" idx="3"/>
                <a:endCxn id="8" idx="1"/>
              </p:cNvCxnSpPr>
              <p:nvPr/>
            </p:nvCxnSpPr>
            <p:spPr>
              <a:xfrm>
                <a:off x="6356486" y="1205942"/>
                <a:ext cx="996148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8375948" y="1220609"/>
                <a:ext cx="266919" cy="1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5784782" y="3348183"/>
                <a:ext cx="2858085" cy="25278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ihandform 17"/>
              <p:cNvSpPr/>
              <p:nvPr/>
            </p:nvSpPr>
            <p:spPr>
              <a:xfrm>
                <a:off x="5813658" y="2281187"/>
                <a:ext cx="3821230" cy="2348565"/>
              </a:xfrm>
              <a:custGeom>
                <a:avLst/>
                <a:gdLst>
                  <a:gd name="connsiteX0" fmla="*/ 4543124 w 4803006"/>
                  <a:gd name="connsiteY0" fmla="*/ 0 h 2348565"/>
                  <a:gd name="connsiteX1" fmla="*/ 4803006 w 4803006"/>
                  <a:gd name="connsiteY1" fmla="*/ 0 h 2348565"/>
                  <a:gd name="connsiteX2" fmla="*/ 4803006 w 4803006"/>
                  <a:gd name="connsiteY2" fmla="*/ 2348565 h 2348565"/>
                  <a:gd name="connsiteX3" fmla="*/ 0 w 4803006"/>
                  <a:gd name="connsiteY3" fmla="*/ 2348565 h 2348565"/>
                  <a:gd name="connsiteX4" fmla="*/ 0 w 4803006"/>
                  <a:gd name="connsiteY4" fmla="*/ 1722922 h 2348565"/>
                  <a:gd name="connsiteX0" fmla="*/ 4733897 w 4993779"/>
                  <a:gd name="connsiteY0" fmla="*/ 0 h 2348565"/>
                  <a:gd name="connsiteX1" fmla="*/ 4993779 w 4993779"/>
                  <a:gd name="connsiteY1" fmla="*/ 0 h 2348565"/>
                  <a:gd name="connsiteX2" fmla="*/ 4993779 w 4993779"/>
                  <a:gd name="connsiteY2" fmla="*/ 2348565 h 2348565"/>
                  <a:gd name="connsiteX3" fmla="*/ 190773 w 4993779"/>
                  <a:gd name="connsiteY3" fmla="*/ 2348565 h 2348565"/>
                  <a:gd name="connsiteX4" fmla="*/ 0 w 4993779"/>
                  <a:gd name="connsiteY4" fmla="*/ 2338939 h 2348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779" h="2348565">
                    <a:moveTo>
                      <a:pt x="4733897" y="0"/>
                    </a:moveTo>
                    <a:lnTo>
                      <a:pt x="4993779" y="0"/>
                    </a:lnTo>
                    <a:lnTo>
                      <a:pt x="4993779" y="2348565"/>
                    </a:lnTo>
                    <a:lnTo>
                      <a:pt x="190773" y="2348565"/>
                    </a:lnTo>
                    <a:lnTo>
                      <a:pt x="0" y="2338939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0" name="Gerade Verbindung mit Pfeil 19"/>
              <p:cNvCxnSpPr>
                <a:endCxn id="7" idx="0"/>
              </p:cNvCxnSpPr>
              <p:nvPr/>
            </p:nvCxnSpPr>
            <p:spPr>
              <a:xfrm>
                <a:off x="7061268" y="1234992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/>
              <p:nvPr/>
            </p:nvCxnSpPr>
            <p:spPr>
              <a:xfrm>
                <a:off x="7083469" y="2704385"/>
                <a:ext cx="0" cy="64379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uppieren 18"/>
              <p:cNvGrpSpPr/>
              <p:nvPr/>
            </p:nvGrpSpPr>
            <p:grpSpPr>
              <a:xfrm>
                <a:off x="4736333" y="1087964"/>
                <a:ext cx="1620153" cy="3659766"/>
                <a:chOff x="4736334" y="1087964"/>
                <a:chExt cx="1061630" cy="3659766"/>
              </a:xfrm>
            </p:grpSpPr>
            <p:sp>
              <p:nvSpPr>
                <p:cNvPr id="6" name="Rechteck 5"/>
                <p:cNvSpPr/>
                <p:nvPr/>
              </p:nvSpPr>
              <p:spPr>
                <a:xfrm>
                  <a:off x="4748806" y="1516964"/>
                  <a:ext cx="1049153" cy="321207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4743725" y="108796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hteck 22"/>
                <p:cNvSpPr/>
                <p:nvPr/>
              </p:nvSpPr>
              <p:spPr>
                <a:xfrm>
                  <a:off x="4743724" y="130379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hteck 23"/>
                <p:cNvSpPr/>
                <p:nvPr/>
              </p:nvSpPr>
              <p:spPr>
                <a:xfrm>
                  <a:off x="4743723" y="154212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4743723" y="1778841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>
                  <a:off x="4743725" y="199437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>
                  <a:off x="4743724" y="221021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>
                  <a:off x="4743723" y="2448533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R6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hteck 28"/>
                <p:cNvSpPr/>
                <p:nvPr/>
              </p:nvSpPr>
              <p:spPr>
                <a:xfrm>
                  <a:off x="4743723" y="268525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R7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4743722" y="289639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R8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hteck 30"/>
                <p:cNvSpPr/>
                <p:nvPr/>
              </p:nvSpPr>
              <p:spPr>
                <a:xfrm>
                  <a:off x="4743721" y="311222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R9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Rechteck 31"/>
                <p:cNvSpPr/>
                <p:nvPr/>
              </p:nvSpPr>
              <p:spPr>
                <a:xfrm>
                  <a:off x="4743720" y="3350550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R10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>
                  <a:off x="4743720" y="3587269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R11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hteck 33"/>
                <p:cNvSpPr/>
                <p:nvPr/>
              </p:nvSpPr>
              <p:spPr>
                <a:xfrm>
                  <a:off x="4736336" y="3820897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R12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>
                  <a:off x="4736335" y="4036732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R13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hteck 35"/>
                <p:cNvSpPr/>
                <p:nvPr/>
              </p:nvSpPr>
              <p:spPr>
                <a:xfrm>
                  <a:off x="4736334" y="4275055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R14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4736334" y="4511774"/>
                  <a:ext cx="1054239" cy="23595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de-DE" dirty="0" smtClean="0">
                      <a:solidFill>
                        <a:schemeClr val="tx1"/>
                      </a:solidFill>
                    </a:rPr>
                    <a:t>R15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Rechteck 37"/>
              <p:cNvSpPr/>
              <p:nvPr/>
            </p:nvSpPr>
            <p:spPr>
              <a:xfrm>
                <a:off x="8290366" y="3889146"/>
                <a:ext cx="1054239" cy="23595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PSR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58365" y="1091325"/>
                <a:ext cx="1266985" cy="3659766"/>
                <a:chOff x="2891874" y="1087964"/>
                <a:chExt cx="1266985" cy="3055668"/>
              </a:xfrm>
            </p:grpSpPr>
            <p:sp>
              <p:nvSpPr>
                <p:cNvPr id="40" name="Rechteck 39"/>
                <p:cNvSpPr/>
                <p:nvPr/>
              </p:nvSpPr>
              <p:spPr>
                <a:xfrm>
                  <a:off x="2891874" y="1087964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RAM</a:t>
                  </a:r>
                </a:p>
                <a:p>
                  <a:pPr algn="ctr"/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Rechteck 40"/>
                <p:cNvSpPr/>
                <p:nvPr/>
              </p:nvSpPr>
              <p:spPr>
                <a:xfrm>
                  <a:off x="2891874" y="2195646"/>
                  <a:ext cx="1266985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Peripherie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hteck 41"/>
                <p:cNvSpPr/>
                <p:nvPr/>
              </p:nvSpPr>
              <p:spPr>
                <a:xfrm>
                  <a:off x="2891874" y="3303328"/>
                  <a:ext cx="1265762" cy="84030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>
                      <a:solidFill>
                        <a:schemeClr val="tx1"/>
                      </a:solidFill>
                    </a:rPr>
                    <a:t>ROM</a:t>
                  </a:r>
                  <a:endParaRPr lang="de-DE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Pfeil nach rechts 9"/>
              <p:cNvSpPr/>
              <p:nvPr/>
            </p:nvSpPr>
            <p:spPr>
              <a:xfrm>
                <a:off x="3932737" y="3877722"/>
                <a:ext cx="810983" cy="755270"/>
              </a:xfrm>
              <a:prstGeom prst="rightArrow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Pfeil nach links und rechts 12"/>
              <p:cNvSpPr/>
              <p:nvPr/>
            </p:nvSpPr>
            <p:spPr>
              <a:xfrm>
                <a:off x="3924123" y="2598766"/>
                <a:ext cx="819593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Pfeil nach links und rechts 42"/>
              <p:cNvSpPr/>
              <p:nvPr/>
            </p:nvSpPr>
            <p:spPr>
              <a:xfrm>
                <a:off x="3932737" y="1238622"/>
                <a:ext cx="810979" cy="670455"/>
              </a:xfrm>
              <a:prstGeom prst="leftRightArrow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8" name="Vertikaler Bildlauf 47"/>
          <p:cNvSpPr/>
          <p:nvPr/>
        </p:nvSpPr>
        <p:spPr>
          <a:xfrm>
            <a:off x="344979" y="951490"/>
            <a:ext cx="3533342" cy="3659766"/>
          </a:xfrm>
          <a:prstGeom prst="verticalScroll">
            <a:avLst>
              <a:gd name="adj" fmla="val 5962"/>
            </a:avLst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 err="1" smtClean="0">
                <a:solidFill>
                  <a:srgbClr val="FF0000"/>
                </a:solidFill>
              </a:rPr>
              <a:t>main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R0,=GPIOB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R1,=</a:t>
            </a:r>
            <a:r>
              <a:rPr lang="de-DE" dirty="0" err="1" smtClean="0">
                <a:solidFill>
                  <a:srgbClr val="FF0000"/>
                </a:solidFill>
              </a:rPr>
              <a:t>OpAdr</a:t>
            </a: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R2,=GPOIC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R3,[R0,IDR]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ldr</a:t>
            </a:r>
            <a:r>
              <a:rPr lang="de-DE" dirty="0" smtClean="0">
                <a:solidFill>
                  <a:srgbClr val="FF0000"/>
                </a:solidFill>
              </a:rPr>
              <a:t> R4,[R1,0]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mul</a:t>
            </a:r>
            <a:r>
              <a:rPr lang="de-DE" dirty="0" smtClean="0">
                <a:solidFill>
                  <a:srgbClr val="FF0000"/>
                </a:solidFill>
              </a:rPr>
              <a:t> R5,R3,R4</a:t>
            </a:r>
          </a:p>
          <a:p>
            <a:r>
              <a:rPr lang="de-DE" dirty="0">
                <a:solidFill>
                  <a:srgbClr val="FF0000"/>
                </a:solidFill>
              </a:rPr>
              <a:t>	</a:t>
            </a:r>
            <a:r>
              <a:rPr lang="de-DE" dirty="0" err="1" smtClean="0">
                <a:solidFill>
                  <a:srgbClr val="FF0000"/>
                </a:solidFill>
              </a:rPr>
              <a:t>add</a:t>
            </a:r>
            <a:r>
              <a:rPr lang="de-DE" dirty="0" smtClean="0">
                <a:solidFill>
                  <a:srgbClr val="FF0000"/>
                </a:solidFill>
              </a:rPr>
              <a:t> R6,R5,R3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463985" y="882094"/>
            <a:ext cx="91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GPIOB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463978" y="1096632"/>
            <a:ext cx="9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OpAdr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445388" y="1339756"/>
            <a:ext cx="791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GPOIC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6458529" y="1567284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458529" y="1779307"/>
            <a:ext cx="5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4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449655" y="2008198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458529" y="1573988"/>
            <a:ext cx="41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449655" y="2008919"/>
            <a:ext cx="59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100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10563597" y="2125026"/>
            <a:ext cx="645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125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5" name="Google Shape;17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68224" y="1583729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165;p1"/>
          <p:cNvSpPr/>
          <p:nvPr/>
        </p:nvSpPr>
        <p:spPr>
          <a:xfrm>
            <a:off x="7552124" y="5065278"/>
            <a:ext cx="3278409" cy="804044"/>
          </a:xfrm>
          <a:prstGeom prst="wedgeRoundRectCallout">
            <a:avLst>
              <a:gd name="adj1" fmla="val 9174"/>
              <a:gd name="adj2" fmla="val -24954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Datenverarbeitung</a:t>
            </a:r>
            <a:b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Addition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230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25"/>
    </mc:Choice>
    <mc:Fallback xmlns="">
      <p:transition spd="slow" advTm="31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55112E-17 L 0.32292 0.194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974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07407E-6 L 0.31731 -0.1636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9" y="-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52" grpId="0"/>
      <p:bldP spid="5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Breitbild</PresentationFormat>
  <Paragraphs>424</Paragraphs>
  <Slides>12</Slides>
  <Notes>0</Notes>
  <HiddenSlides>0</HiddenSlides>
  <MMClips>12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  <vt:lpstr>STM32 Load-Store-Architektur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STM32 Blockdiagramm</dc:title>
  <dc:creator>Jörg Sturm</dc:creator>
  <cp:lastModifiedBy>Jörg Sturm</cp:lastModifiedBy>
  <cp:revision>22</cp:revision>
  <dcterms:created xsi:type="dcterms:W3CDTF">2020-07-07T13:11:25Z</dcterms:created>
  <dcterms:modified xsi:type="dcterms:W3CDTF">2020-07-14T09:18:42Z</dcterms:modified>
</cp:coreProperties>
</file>