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Mikrocontroller Architektur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Was geht ab?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28"/>
    </mc:Choice>
    <mc:Fallback>
      <p:transition spd="slow" advTm="14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66027" y="0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Mikrocontroller Architektur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6287" cy="6858000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1458097" y="500450"/>
            <a:ext cx="3072714" cy="3305431"/>
            <a:chOff x="1458097" y="500450"/>
            <a:chExt cx="3072714" cy="3305431"/>
          </a:xfrm>
        </p:grpSpPr>
        <p:sp>
          <p:nvSpPr>
            <p:cNvPr id="7" name="Rechteck 6"/>
            <p:cNvSpPr/>
            <p:nvPr/>
          </p:nvSpPr>
          <p:spPr>
            <a:xfrm>
              <a:off x="1458097" y="500450"/>
              <a:ext cx="3072714" cy="3305431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2521270" y="519637"/>
              <a:ext cx="1665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</a:rPr>
                <a:t>Daten-verarbeitung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2415941" y="596766"/>
            <a:ext cx="7748337" cy="646331"/>
            <a:chOff x="2415941" y="596766"/>
            <a:chExt cx="7748337" cy="646331"/>
          </a:xfrm>
        </p:grpSpPr>
        <p:sp>
          <p:nvSpPr>
            <p:cNvPr id="10" name="Textfeld 9"/>
            <p:cNvSpPr txBox="1"/>
            <p:nvPr/>
          </p:nvSpPr>
          <p:spPr>
            <a:xfrm>
              <a:off x="5178392" y="596766"/>
              <a:ext cx="4985886" cy="646331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16 32Bit Register für z.B. Operanten und Rechenergebnisse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12" name="Gerade Verbindung mit Pfeil 11"/>
            <p:cNvCxnSpPr/>
            <p:nvPr/>
          </p:nvCxnSpPr>
          <p:spPr>
            <a:xfrm flipV="1">
              <a:off x="2415941" y="1068404"/>
              <a:ext cx="2762451" cy="97564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ieren 13"/>
          <p:cNvGrpSpPr/>
          <p:nvPr/>
        </p:nvGrpSpPr>
        <p:grpSpPr>
          <a:xfrm>
            <a:off x="3797166" y="1339413"/>
            <a:ext cx="6379237" cy="687096"/>
            <a:chOff x="3785041" y="556001"/>
            <a:chExt cx="6379237" cy="687096"/>
          </a:xfrm>
        </p:grpSpPr>
        <p:sp>
          <p:nvSpPr>
            <p:cNvPr id="15" name="Textfeld 14"/>
            <p:cNvSpPr txBox="1"/>
            <p:nvPr/>
          </p:nvSpPr>
          <p:spPr>
            <a:xfrm>
              <a:off x="5178392" y="596766"/>
              <a:ext cx="4985886" cy="646331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err="1" smtClean="0">
                  <a:solidFill>
                    <a:srgbClr val="FFFF00"/>
                  </a:solidFill>
                </a:rPr>
                <a:t>Barrelshifter</a:t>
              </a:r>
              <a:r>
                <a:rPr lang="de-DE" b="1" dirty="0" smtClean="0">
                  <a:solidFill>
                    <a:srgbClr val="FFFF00"/>
                  </a:solidFill>
                </a:rPr>
                <a:t> für Schieboperationen z.B.:</a:t>
              </a:r>
            </a:p>
            <a:p>
              <a:r>
                <a:rPr lang="de-DE" b="1" dirty="0" err="1">
                  <a:solidFill>
                    <a:srgbClr val="FFFF00"/>
                  </a:solidFill>
                </a:rPr>
                <a:t>l</a:t>
              </a:r>
              <a:r>
                <a:rPr lang="de-DE" b="1" dirty="0" err="1" smtClean="0">
                  <a:solidFill>
                    <a:srgbClr val="FFFF00"/>
                  </a:solidFill>
                </a:rPr>
                <a:t>sr</a:t>
              </a:r>
              <a:r>
                <a:rPr lang="de-DE" b="1" dirty="0" smtClean="0">
                  <a:solidFill>
                    <a:srgbClr val="FFFF00"/>
                  </a:solidFill>
                </a:rPr>
                <a:t>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logical</a:t>
              </a:r>
              <a:r>
                <a:rPr lang="de-DE" b="1" dirty="0" smtClean="0">
                  <a:solidFill>
                    <a:srgbClr val="FFFF00"/>
                  </a:solidFill>
                </a:rPr>
                <a:t>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shift</a:t>
              </a:r>
              <a:r>
                <a:rPr lang="de-DE" b="1" dirty="0" smtClean="0">
                  <a:solidFill>
                    <a:srgbClr val="FFFF00"/>
                  </a:solidFill>
                </a:rPr>
                <a:t>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right</a:t>
              </a:r>
              <a:r>
                <a:rPr lang="de-DE" b="1" dirty="0" smtClean="0">
                  <a:solidFill>
                    <a:srgbClr val="FFFF00"/>
                  </a:solidFill>
                </a:rPr>
                <a:t> x&lt;&lt;n;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16" name="Gerade Verbindung mit Pfeil 15"/>
            <p:cNvCxnSpPr/>
            <p:nvPr/>
          </p:nvCxnSpPr>
          <p:spPr>
            <a:xfrm>
              <a:off x="3785041" y="556001"/>
              <a:ext cx="1393351" cy="152503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ieren 18"/>
          <p:cNvGrpSpPr/>
          <p:nvPr/>
        </p:nvGrpSpPr>
        <p:grpSpPr>
          <a:xfrm>
            <a:off x="3243714" y="1845188"/>
            <a:ext cx="6932766" cy="668339"/>
            <a:chOff x="3231512" y="297759"/>
            <a:chExt cx="6932766" cy="668339"/>
          </a:xfrm>
        </p:grpSpPr>
        <p:sp>
          <p:nvSpPr>
            <p:cNvPr id="20" name="Textfeld 19"/>
            <p:cNvSpPr txBox="1"/>
            <p:nvPr/>
          </p:nvSpPr>
          <p:spPr>
            <a:xfrm>
              <a:off x="5178392" y="596766"/>
              <a:ext cx="4985886" cy="369332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Multiplizier- und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Dividierwerk</a:t>
              </a:r>
              <a:r>
                <a:rPr lang="de-DE" b="1" dirty="0" smtClean="0">
                  <a:solidFill>
                    <a:srgbClr val="FFFF00"/>
                  </a:solidFill>
                </a:rPr>
                <a:t> .Z.B.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mul</a:t>
              </a:r>
              <a:r>
                <a:rPr lang="de-DE" b="1" dirty="0" smtClean="0">
                  <a:solidFill>
                    <a:srgbClr val="FFFF00"/>
                  </a:solidFill>
                </a:rPr>
                <a:t>,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udiv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21" name="Gerade Verbindung mit Pfeil 20"/>
            <p:cNvCxnSpPr/>
            <p:nvPr/>
          </p:nvCxnSpPr>
          <p:spPr>
            <a:xfrm>
              <a:off x="3231512" y="297759"/>
              <a:ext cx="1934678" cy="332543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ieren 23"/>
          <p:cNvGrpSpPr/>
          <p:nvPr/>
        </p:nvGrpSpPr>
        <p:grpSpPr>
          <a:xfrm>
            <a:off x="4211053" y="2631213"/>
            <a:ext cx="5977499" cy="960757"/>
            <a:chOff x="4186779" y="559339"/>
            <a:chExt cx="5977499" cy="960757"/>
          </a:xfrm>
        </p:grpSpPr>
        <p:sp>
          <p:nvSpPr>
            <p:cNvPr id="25" name="Textfeld 24"/>
            <p:cNvSpPr txBox="1"/>
            <p:nvPr/>
          </p:nvSpPr>
          <p:spPr>
            <a:xfrm>
              <a:off x="5178392" y="596766"/>
              <a:ext cx="4985886" cy="923330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Arithmetisch-, logische Einheit (Unit) für übrige Rechenoperationen: Z.B.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add</a:t>
              </a:r>
              <a:r>
                <a:rPr lang="de-DE" b="1" dirty="0" smtClean="0">
                  <a:solidFill>
                    <a:srgbClr val="FFFF00"/>
                  </a:solidFill>
                </a:rPr>
                <a:t>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sub</a:t>
              </a:r>
              <a:r>
                <a:rPr lang="de-DE" b="1" dirty="0" smtClean="0">
                  <a:solidFill>
                    <a:srgbClr val="FFFF00"/>
                  </a:solidFill>
                </a:rPr>
                <a:t>,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and</a:t>
              </a:r>
              <a:r>
                <a:rPr lang="de-DE" b="1" dirty="0" smtClean="0">
                  <a:solidFill>
                    <a:srgbClr val="FFFF00"/>
                  </a:solidFill>
                </a:rPr>
                <a:t>,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orr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26" name="Gerade Verbindung mit Pfeil 25"/>
            <p:cNvCxnSpPr/>
            <p:nvPr/>
          </p:nvCxnSpPr>
          <p:spPr>
            <a:xfrm>
              <a:off x="4186779" y="559339"/>
              <a:ext cx="1004297" cy="188649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/>
          <p:cNvGrpSpPr/>
          <p:nvPr/>
        </p:nvGrpSpPr>
        <p:grpSpPr>
          <a:xfrm>
            <a:off x="2428143" y="3253683"/>
            <a:ext cx="7760409" cy="2008713"/>
            <a:chOff x="2403869" y="65381"/>
            <a:chExt cx="7760409" cy="2008713"/>
          </a:xfrm>
        </p:grpSpPr>
        <p:sp>
          <p:nvSpPr>
            <p:cNvPr id="30" name="Textfeld 29"/>
            <p:cNvSpPr txBox="1"/>
            <p:nvPr/>
          </p:nvSpPr>
          <p:spPr>
            <a:xfrm>
              <a:off x="5178392" y="596766"/>
              <a:ext cx="4985886" cy="1477328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Register mit Spezialfunktion: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R13: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Stackpointer</a:t>
              </a:r>
              <a:endParaRPr lang="de-DE" b="1" dirty="0" smtClean="0">
                <a:solidFill>
                  <a:srgbClr val="FFFF00"/>
                </a:solidFill>
              </a:endParaRP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R14: Linkregister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R15: Programmcounter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PSR: Programm-Status-Register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31" name="Gerade Verbindung mit Pfeil 30"/>
            <p:cNvCxnSpPr/>
            <p:nvPr/>
          </p:nvCxnSpPr>
          <p:spPr>
            <a:xfrm>
              <a:off x="2403869" y="65381"/>
              <a:ext cx="2774523" cy="705476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3538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804"/>
    </mc:Choice>
    <mc:Fallback>
      <p:transition spd="slow" advTm="234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Mikrocontroller Architektur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954" y="0"/>
            <a:ext cx="4856287" cy="6858000"/>
          </a:xfrm>
          <a:prstGeom prst="rect">
            <a:avLst/>
          </a:prstGeom>
        </p:spPr>
      </p:pic>
      <p:grpSp>
        <p:nvGrpSpPr>
          <p:cNvPr id="35" name="Gruppieren 34"/>
          <p:cNvGrpSpPr/>
          <p:nvPr/>
        </p:nvGrpSpPr>
        <p:grpSpPr>
          <a:xfrm>
            <a:off x="6160034" y="490857"/>
            <a:ext cx="2687936" cy="3598112"/>
            <a:chOff x="6160034" y="490857"/>
            <a:chExt cx="2687936" cy="3598112"/>
          </a:xfrm>
        </p:grpSpPr>
        <p:sp>
          <p:nvSpPr>
            <p:cNvPr id="7" name="Rechteck 6"/>
            <p:cNvSpPr/>
            <p:nvPr/>
          </p:nvSpPr>
          <p:spPr>
            <a:xfrm>
              <a:off x="7996004" y="614185"/>
              <a:ext cx="851966" cy="3474784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6160034" y="490857"/>
              <a:ext cx="1786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</a:rPr>
                <a:t>Programm-ablauf steuern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244150" y="767856"/>
            <a:ext cx="4985886" cy="36933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Phase 1: Befehl aus dem Speicher holen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232585" y="1229521"/>
            <a:ext cx="4985886" cy="369332"/>
          </a:xfrm>
          <a:prstGeom prst="rect">
            <a:avLst/>
          </a:prstGeom>
          <a:noFill/>
          <a:ln w="412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FF00"/>
                </a:solidFill>
              </a:rPr>
              <a:t>Phase </a:t>
            </a:r>
            <a:r>
              <a:rPr lang="de-DE" b="1" dirty="0" smtClean="0">
                <a:solidFill>
                  <a:srgbClr val="FFFF00"/>
                </a:solidFill>
              </a:rPr>
              <a:t>2: </a:t>
            </a:r>
            <a:r>
              <a:rPr lang="de-DE" b="1" dirty="0">
                <a:solidFill>
                  <a:srgbClr val="FFFF00"/>
                </a:solidFill>
              </a:rPr>
              <a:t>Befehl </a:t>
            </a:r>
            <a:r>
              <a:rPr lang="de-DE" b="1" dirty="0" smtClean="0">
                <a:solidFill>
                  <a:srgbClr val="FFFF00"/>
                </a:solidFill>
              </a:rPr>
              <a:t>dekodieren</a:t>
            </a:r>
            <a:endParaRPr lang="de-DE" b="1" dirty="0">
              <a:solidFill>
                <a:srgbClr val="FFFF00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32585" y="1691186"/>
            <a:ext cx="4985886" cy="369332"/>
          </a:xfrm>
          <a:prstGeom prst="rect">
            <a:avLst/>
          </a:prstGeom>
          <a:noFill/>
          <a:ln w="412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Phase </a:t>
            </a:r>
            <a:r>
              <a:rPr lang="de-DE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3: </a:t>
            </a:r>
            <a:r>
              <a:rPr lang="de-DE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Befehl </a:t>
            </a:r>
            <a:r>
              <a:rPr lang="de-DE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ausführen</a:t>
            </a:r>
            <a:endParaRPr lang="de-DE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598345" y="2726751"/>
            <a:ext cx="1103387" cy="369332"/>
            <a:chOff x="1437683" y="2733575"/>
            <a:chExt cx="1103387" cy="369332"/>
          </a:xfrm>
        </p:grpSpPr>
        <p:sp>
          <p:nvSpPr>
            <p:cNvPr id="23" name="Rechteck 22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Befehl1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uppieren 35"/>
          <p:cNvGrpSpPr/>
          <p:nvPr/>
        </p:nvGrpSpPr>
        <p:grpSpPr>
          <a:xfrm>
            <a:off x="944854" y="3120999"/>
            <a:ext cx="1103387" cy="369332"/>
            <a:chOff x="1437683" y="2733575"/>
            <a:chExt cx="1103387" cy="369332"/>
          </a:xfrm>
        </p:grpSpPr>
        <p:sp>
          <p:nvSpPr>
            <p:cNvPr id="37" name="Rechteck 36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Befehl2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uppieren 40"/>
          <p:cNvGrpSpPr/>
          <p:nvPr/>
        </p:nvGrpSpPr>
        <p:grpSpPr>
          <a:xfrm>
            <a:off x="1291611" y="3515247"/>
            <a:ext cx="1103387" cy="369332"/>
            <a:chOff x="1437683" y="2733575"/>
            <a:chExt cx="1103387" cy="369332"/>
          </a:xfrm>
        </p:grpSpPr>
        <p:sp>
          <p:nvSpPr>
            <p:cNvPr id="42" name="Rechteck 41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Befehl3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1723002" y="2726751"/>
            <a:ext cx="1103387" cy="369332"/>
            <a:chOff x="1437683" y="2733575"/>
            <a:chExt cx="1103387" cy="369332"/>
          </a:xfrm>
        </p:grpSpPr>
        <p:sp>
          <p:nvSpPr>
            <p:cNvPr id="47" name="Rechteck 46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Befehl4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2069511" y="3120999"/>
            <a:ext cx="1103387" cy="369332"/>
            <a:chOff x="1437683" y="2733575"/>
            <a:chExt cx="1103387" cy="369332"/>
          </a:xfrm>
        </p:grpSpPr>
        <p:sp>
          <p:nvSpPr>
            <p:cNvPr id="52" name="Rechteck 51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Textfeld 54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Befehl5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uppieren 55"/>
          <p:cNvGrpSpPr/>
          <p:nvPr/>
        </p:nvGrpSpPr>
        <p:grpSpPr>
          <a:xfrm>
            <a:off x="2416020" y="3515247"/>
            <a:ext cx="1103387" cy="369332"/>
            <a:chOff x="1437683" y="2733575"/>
            <a:chExt cx="1103387" cy="369332"/>
          </a:xfrm>
        </p:grpSpPr>
        <p:sp>
          <p:nvSpPr>
            <p:cNvPr id="57" name="Rechteck 56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Rechteck 57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Textfeld 59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Befehl6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Gruppieren 60"/>
          <p:cNvGrpSpPr/>
          <p:nvPr/>
        </p:nvGrpSpPr>
        <p:grpSpPr>
          <a:xfrm>
            <a:off x="2847659" y="2726751"/>
            <a:ext cx="1103387" cy="369332"/>
            <a:chOff x="1437683" y="2733575"/>
            <a:chExt cx="1103387" cy="369332"/>
          </a:xfrm>
        </p:grpSpPr>
        <p:sp>
          <p:nvSpPr>
            <p:cNvPr id="62" name="Rechteck 61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Befehl7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Gruppieren 65"/>
          <p:cNvGrpSpPr/>
          <p:nvPr/>
        </p:nvGrpSpPr>
        <p:grpSpPr>
          <a:xfrm>
            <a:off x="3194168" y="3120999"/>
            <a:ext cx="1103387" cy="369332"/>
            <a:chOff x="1437683" y="2733575"/>
            <a:chExt cx="1103387" cy="369332"/>
          </a:xfrm>
        </p:grpSpPr>
        <p:sp>
          <p:nvSpPr>
            <p:cNvPr id="67" name="Rechteck 66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Textfeld 69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Befehl8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Gruppieren 70"/>
          <p:cNvGrpSpPr/>
          <p:nvPr/>
        </p:nvGrpSpPr>
        <p:grpSpPr>
          <a:xfrm>
            <a:off x="3540429" y="3515247"/>
            <a:ext cx="1103387" cy="369332"/>
            <a:chOff x="1437683" y="2733575"/>
            <a:chExt cx="1103387" cy="369332"/>
          </a:xfrm>
        </p:grpSpPr>
        <p:sp>
          <p:nvSpPr>
            <p:cNvPr id="72" name="Rechteck 71"/>
            <p:cNvSpPr/>
            <p:nvPr/>
          </p:nvSpPr>
          <p:spPr>
            <a:xfrm>
              <a:off x="2185399" y="2733575"/>
              <a:ext cx="355671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1784192" y="2733575"/>
              <a:ext cx="401207" cy="3693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4" name="Rechteck 73"/>
            <p:cNvSpPr/>
            <p:nvPr/>
          </p:nvSpPr>
          <p:spPr>
            <a:xfrm>
              <a:off x="1437683" y="2733575"/>
              <a:ext cx="346509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5" name="Textfeld 74"/>
            <p:cNvSpPr txBox="1"/>
            <p:nvPr/>
          </p:nvSpPr>
          <p:spPr>
            <a:xfrm>
              <a:off x="1437683" y="2733575"/>
              <a:ext cx="1103387" cy="369332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Befehl9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Gruppieren 87"/>
          <p:cNvGrpSpPr/>
          <p:nvPr/>
        </p:nvGrpSpPr>
        <p:grpSpPr>
          <a:xfrm>
            <a:off x="459978" y="3864170"/>
            <a:ext cx="4453216" cy="369332"/>
            <a:chOff x="459978" y="3864170"/>
            <a:chExt cx="4453216" cy="369332"/>
          </a:xfrm>
        </p:grpSpPr>
        <p:cxnSp>
          <p:nvCxnSpPr>
            <p:cNvPr id="77" name="Gerader Verbinder 76"/>
            <p:cNvCxnSpPr/>
            <p:nvPr/>
          </p:nvCxnSpPr>
          <p:spPr>
            <a:xfrm>
              <a:off x="1291363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rader Verbinder 77"/>
            <p:cNvCxnSpPr/>
            <p:nvPr/>
          </p:nvCxnSpPr>
          <p:spPr>
            <a:xfrm>
              <a:off x="1638120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r Verbinder 78"/>
            <p:cNvCxnSpPr/>
            <p:nvPr/>
          </p:nvCxnSpPr>
          <p:spPr>
            <a:xfrm>
              <a:off x="2039327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r Verbinder 79"/>
            <p:cNvCxnSpPr/>
            <p:nvPr/>
          </p:nvCxnSpPr>
          <p:spPr>
            <a:xfrm>
              <a:off x="2406296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r Verbinder 80"/>
            <p:cNvCxnSpPr/>
            <p:nvPr/>
          </p:nvCxnSpPr>
          <p:spPr>
            <a:xfrm>
              <a:off x="2752805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r Verbinder 81"/>
            <p:cNvCxnSpPr/>
            <p:nvPr/>
          </p:nvCxnSpPr>
          <p:spPr>
            <a:xfrm>
              <a:off x="3163736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r Verbinder 82"/>
            <p:cNvCxnSpPr/>
            <p:nvPr/>
          </p:nvCxnSpPr>
          <p:spPr>
            <a:xfrm>
              <a:off x="3519407" y="3922594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Gerader Verbinder 83"/>
            <p:cNvCxnSpPr/>
            <p:nvPr/>
          </p:nvCxnSpPr>
          <p:spPr>
            <a:xfrm>
              <a:off x="3884038" y="3922594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Gerader Verbinder 84"/>
            <p:cNvCxnSpPr/>
            <p:nvPr/>
          </p:nvCxnSpPr>
          <p:spPr>
            <a:xfrm>
              <a:off x="4285245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Gerader Verbinder 85"/>
            <p:cNvCxnSpPr/>
            <p:nvPr/>
          </p:nvCxnSpPr>
          <p:spPr>
            <a:xfrm>
              <a:off x="4668212" y="3937379"/>
              <a:ext cx="0" cy="252484"/>
            </a:xfrm>
            <a:prstGeom prst="line">
              <a:avLst/>
            </a:prstGeom>
            <a:ln w="25400">
              <a:solidFill>
                <a:srgbClr val="FFFF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feld 86"/>
            <p:cNvSpPr txBox="1"/>
            <p:nvPr/>
          </p:nvSpPr>
          <p:spPr>
            <a:xfrm>
              <a:off x="459978" y="3864170"/>
              <a:ext cx="4453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Takt       0    1    2    3   4    5     6   7    8   </a:t>
              </a:r>
              <a:endParaRPr lang="de-DE" dirty="0"/>
            </a:p>
          </p:txBody>
        </p:sp>
      </p:grpSp>
      <p:sp>
        <p:nvSpPr>
          <p:cNvPr id="89" name="Textfeld 88"/>
          <p:cNvSpPr txBox="1"/>
          <p:nvPr/>
        </p:nvSpPr>
        <p:spPr>
          <a:xfrm>
            <a:off x="232585" y="2279176"/>
            <a:ext cx="336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Befehlspipeline:</a:t>
            </a:r>
            <a:endParaRPr lang="de-DE" dirty="0"/>
          </a:p>
        </p:txBody>
      </p:sp>
      <p:sp>
        <p:nvSpPr>
          <p:cNvPr id="90" name="Textfeld 89"/>
          <p:cNvSpPr txBox="1"/>
          <p:nvPr/>
        </p:nvSpPr>
        <p:spPr>
          <a:xfrm>
            <a:off x="244150" y="4817660"/>
            <a:ext cx="5992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 jedem Prozessortakt werden 3 Befehle gleichzeitig verarbeitet: 3-stufige Pipeline. So schafft der Prozessor pro Takt 1 Befehl!!</a:t>
            </a:r>
            <a:endParaRPr lang="de-DE" dirty="0">
              <a:solidFill>
                <a:srgbClr val="FFFF00"/>
              </a:solidFill>
            </a:endParaRPr>
          </a:p>
        </p:txBody>
      </p:sp>
      <p:grpSp>
        <p:nvGrpSpPr>
          <p:cNvPr id="99" name="Gruppieren 98"/>
          <p:cNvGrpSpPr/>
          <p:nvPr/>
        </p:nvGrpSpPr>
        <p:grpSpPr>
          <a:xfrm>
            <a:off x="1162398" y="4367284"/>
            <a:ext cx="1663991" cy="369332"/>
            <a:chOff x="1162398" y="4367284"/>
            <a:chExt cx="1663991" cy="369332"/>
          </a:xfrm>
        </p:grpSpPr>
        <p:cxnSp>
          <p:nvCxnSpPr>
            <p:cNvPr id="92" name="Gerade Verbindung mit Pfeil 91"/>
            <p:cNvCxnSpPr/>
            <p:nvPr/>
          </p:nvCxnSpPr>
          <p:spPr>
            <a:xfrm>
              <a:off x="1638120" y="4367284"/>
              <a:ext cx="433289" cy="0"/>
            </a:xfrm>
            <a:prstGeom prst="straightConnector1">
              <a:avLst/>
            </a:prstGeom>
            <a:ln w="31750">
              <a:solidFill>
                <a:schemeClr val="accent4">
                  <a:lumMod val="20000"/>
                  <a:lumOff val="80000"/>
                  <a:alpha val="6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feld 97"/>
            <p:cNvSpPr txBox="1"/>
            <p:nvPr/>
          </p:nvSpPr>
          <p:spPr>
            <a:xfrm>
              <a:off x="1162398" y="4367284"/>
              <a:ext cx="16639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1/32000000 s</a:t>
              </a:r>
              <a:endParaRPr lang="de-DE" dirty="0"/>
            </a:p>
          </p:txBody>
        </p: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340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527"/>
    </mc:Choice>
    <mc:Fallback>
      <p:transition spd="slow" advTm="150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27" grpId="0" animBg="1"/>
      <p:bldP spid="28" grpId="0" animBg="1"/>
      <p:bldP spid="89" grpId="0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726" y="-9593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Mikrocontroller Architektur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954" y="0"/>
            <a:ext cx="4856287" cy="685800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7449954" y="5747656"/>
            <a:ext cx="4472079" cy="814547"/>
            <a:chOff x="7449954" y="5747656"/>
            <a:chExt cx="4472079" cy="814547"/>
          </a:xfrm>
        </p:grpSpPr>
        <p:sp>
          <p:nvSpPr>
            <p:cNvPr id="7" name="Rechteck 6"/>
            <p:cNvSpPr/>
            <p:nvPr/>
          </p:nvSpPr>
          <p:spPr>
            <a:xfrm>
              <a:off x="7449954" y="5747656"/>
              <a:ext cx="4472079" cy="814547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8301778" y="6192871"/>
              <a:ext cx="13842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</a:rPr>
                <a:t>Speicher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uppieren 11"/>
          <p:cNvGrpSpPr/>
          <p:nvPr/>
        </p:nvGrpSpPr>
        <p:grpSpPr>
          <a:xfrm>
            <a:off x="2838993" y="490857"/>
            <a:ext cx="4610961" cy="6284413"/>
            <a:chOff x="2838993" y="490857"/>
            <a:chExt cx="4610961" cy="6284413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993" y="490857"/>
              <a:ext cx="3717385" cy="6284413"/>
            </a:xfrm>
            <a:prstGeom prst="rect">
              <a:avLst/>
            </a:prstGeom>
          </p:spPr>
        </p:pic>
        <p:cxnSp>
          <p:nvCxnSpPr>
            <p:cNvPr id="9" name="Gerade Verbindung mit Pfeil 8"/>
            <p:cNvCxnSpPr>
              <a:endCxn id="4" idx="3"/>
            </p:cNvCxnSpPr>
            <p:nvPr/>
          </p:nvCxnSpPr>
          <p:spPr>
            <a:xfrm flipH="1" flipV="1">
              <a:off x="6556378" y="3633064"/>
              <a:ext cx="893576" cy="2114592"/>
            </a:xfrm>
            <a:prstGeom prst="straightConnector1">
              <a:avLst/>
            </a:prstGeom>
            <a:ln w="539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feld 15"/>
          <p:cNvSpPr txBox="1"/>
          <p:nvPr/>
        </p:nvSpPr>
        <p:spPr>
          <a:xfrm>
            <a:off x="126726" y="722811"/>
            <a:ext cx="256422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32-Bit-Architektur:</a:t>
            </a:r>
          </a:p>
          <a:p>
            <a:r>
              <a:rPr lang="de-DE" dirty="0" smtClean="0"/>
              <a:t>Mit 32 Adressleitungen können 2</a:t>
            </a:r>
            <a:r>
              <a:rPr lang="de-DE" baseline="30000" dirty="0" smtClean="0"/>
              <a:t>32 </a:t>
            </a:r>
            <a:r>
              <a:rPr lang="de-DE" dirty="0" smtClean="0"/>
              <a:t>Bytes adressiert werden.</a:t>
            </a:r>
          </a:p>
          <a:p>
            <a:r>
              <a:rPr lang="de-DE" dirty="0"/>
              <a:t>(</a:t>
            </a:r>
            <a:r>
              <a:rPr lang="de-DE" dirty="0" smtClean="0"/>
              <a:t>4294967296 Bytes = </a:t>
            </a:r>
            <a:br>
              <a:rPr lang="de-DE" dirty="0" smtClean="0"/>
            </a:br>
            <a:r>
              <a:rPr lang="de-DE" dirty="0" smtClean="0"/>
              <a:t>4 GB)</a:t>
            </a:r>
          </a:p>
          <a:p>
            <a:endParaRPr lang="de-DE" dirty="0"/>
          </a:p>
          <a:p>
            <a:r>
              <a:rPr lang="de-DE" dirty="0" smtClean="0"/>
              <a:t>Der Adressraum ist aufgeteilt in:</a:t>
            </a:r>
          </a:p>
          <a:p>
            <a:endParaRPr lang="de-DE" dirty="0"/>
          </a:p>
          <a:p>
            <a:r>
              <a:rPr lang="de-DE" dirty="0" smtClean="0"/>
              <a:t>Datenspeicher RAM</a:t>
            </a:r>
          </a:p>
          <a:p>
            <a:endParaRPr lang="de-DE" dirty="0" smtClean="0"/>
          </a:p>
          <a:p>
            <a:r>
              <a:rPr lang="de-DE" dirty="0" smtClean="0"/>
              <a:t>Codespeicher Flash ROM</a:t>
            </a:r>
          </a:p>
          <a:p>
            <a:endParaRPr lang="de-DE" dirty="0"/>
          </a:p>
          <a:p>
            <a:r>
              <a:rPr lang="de-DE" dirty="0"/>
              <a:t>u</a:t>
            </a:r>
            <a:r>
              <a:rPr lang="de-DE" dirty="0" smtClean="0"/>
              <a:t>nd</a:t>
            </a:r>
          </a:p>
          <a:p>
            <a:endParaRPr lang="de-DE" dirty="0"/>
          </a:p>
          <a:p>
            <a:r>
              <a:rPr lang="de-DE" dirty="0" err="1" smtClean="0"/>
              <a:t>OnChip</a:t>
            </a:r>
            <a:r>
              <a:rPr lang="de-DE" dirty="0" smtClean="0"/>
              <a:t>-Peripherie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3042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240"/>
    </mc:Choice>
    <mc:Fallback>
      <p:transition spd="slow" advTm="164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66027" y="0"/>
            <a:ext cx="5197605" cy="5004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Mikrocontroller Architektur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6287" cy="685800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21919" y="4815841"/>
            <a:ext cx="4734367" cy="949470"/>
            <a:chOff x="121920" y="4815841"/>
            <a:chExt cx="4345576" cy="949470"/>
          </a:xfrm>
        </p:grpSpPr>
        <p:sp>
          <p:nvSpPr>
            <p:cNvPr id="7" name="Rechteck 6"/>
            <p:cNvSpPr/>
            <p:nvPr/>
          </p:nvSpPr>
          <p:spPr>
            <a:xfrm>
              <a:off x="121920" y="4815841"/>
              <a:ext cx="4345576" cy="949470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548639" y="4815841"/>
              <a:ext cx="3666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</a:rPr>
                <a:t>Speicher-                   </a:t>
              </a:r>
              <a:r>
                <a:rPr lang="de-DE" b="1" dirty="0" err="1" smtClean="0">
                  <a:solidFill>
                    <a:srgbClr val="FF0000"/>
                  </a:solidFill>
                </a:rPr>
                <a:t>anschluss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Gruppieren 22"/>
          <p:cNvGrpSpPr/>
          <p:nvPr/>
        </p:nvGrpSpPr>
        <p:grpSpPr>
          <a:xfrm>
            <a:off x="2489103" y="596766"/>
            <a:ext cx="7675175" cy="4219075"/>
            <a:chOff x="2489103" y="596766"/>
            <a:chExt cx="7675175" cy="4219075"/>
          </a:xfrm>
        </p:grpSpPr>
        <p:sp>
          <p:nvSpPr>
            <p:cNvPr id="27" name="Textfeld 26"/>
            <p:cNvSpPr txBox="1"/>
            <p:nvPr/>
          </p:nvSpPr>
          <p:spPr>
            <a:xfrm>
              <a:off x="5178392" y="596766"/>
              <a:ext cx="4985886" cy="923330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Der ARM-Cortex Prozessor verfügt über ein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„</a:t>
              </a:r>
              <a:r>
                <a:rPr lang="de-DE" b="1" dirty="0" err="1" smtClean="0">
                  <a:solidFill>
                    <a:srgbClr val="FFFF00"/>
                  </a:solidFill>
                </a:rPr>
                <a:t>Businterconnect</a:t>
              </a:r>
              <a:r>
                <a:rPr lang="de-DE" b="1" dirty="0" smtClean="0">
                  <a:solidFill>
                    <a:srgbClr val="FFFF00"/>
                  </a:solidFill>
                </a:rPr>
                <a:t>-Modul, welches die Speicher mit der CPU verbindet.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28" name="Gerade Verbindung mit Pfeil 27"/>
            <p:cNvCxnSpPr>
              <a:stCxn id="7" idx="0"/>
            </p:cNvCxnSpPr>
            <p:nvPr/>
          </p:nvCxnSpPr>
          <p:spPr>
            <a:xfrm flipV="1">
              <a:off x="2489103" y="1520097"/>
              <a:ext cx="2689289" cy="3295744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ieren 31"/>
          <p:cNvGrpSpPr/>
          <p:nvPr/>
        </p:nvGrpSpPr>
        <p:grpSpPr>
          <a:xfrm>
            <a:off x="2708366" y="1907406"/>
            <a:ext cx="7489254" cy="3383170"/>
            <a:chOff x="2675024" y="596766"/>
            <a:chExt cx="7489254" cy="3383170"/>
          </a:xfrm>
        </p:grpSpPr>
        <p:sp>
          <p:nvSpPr>
            <p:cNvPr id="33" name="Textfeld 32"/>
            <p:cNvSpPr txBox="1"/>
            <p:nvPr/>
          </p:nvSpPr>
          <p:spPr>
            <a:xfrm>
              <a:off x="5178392" y="596766"/>
              <a:ext cx="4985886" cy="923330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Datenbus: 32 Anschlussleitungen erlauben die Übertragung von 32 Bit-Daten (4Byte) in einem Prozessortakt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34" name="Gerade Verbindung mit Pfeil 33"/>
            <p:cNvCxnSpPr/>
            <p:nvPr/>
          </p:nvCxnSpPr>
          <p:spPr>
            <a:xfrm flipV="1">
              <a:off x="2675024" y="1520098"/>
              <a:ext cx="2503368" cy="2459838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3361509" y="3167969"/>
            <a:ext cx="6836111" cy="2122607"/>
            <a:chOff x="3328167" y="596766"/>
            <a:chExt cx="6836111" cy="2122607"/>
          </a:xfrm>
        </p:grpSpPr>
        <p:sp>
          <p:nvSpPr>
            <p:cNvPr id="36" name="Textfeld 35"/>
            <p:cNvSpPr txBox="1"/>
            <p:nvPr/>
          </p:nvSpPr>
          <p:spPr>
            <a:xfrm>
              <a:off x="5178392" y="596766"/>
              <a:ext cx="4985886" cy="923330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Adressbus: Mit 32 Auswahlleitungen (Adressleitungen) können 4GB Daten oder Code angesprochen werden 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37" name="Gerade Verbindung mit Pfeil 36"/>
            <p:cNvCxnSpPr/>
            <p:nvPr/>
          </p:nvCxnSpPr>
          <p:spPr>
            <a:xfrm flipV="1">
              <a:off x="3328167" y="1520097"/>
              <a:ext cx="1850225" cy="1199276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4180114" y="4428530"/>
            <a:ext cx="6017506" cy="2031325"/>
            <a:chOff x="4146772" y="596766"/>
            <a:chExt cx="6017506" cy="2031325"/>
          </a:xfrm>
        </p:grpSpPr>
        <p:sp>
          <p:nvSpPr>
            <p:cNvPr id="40" name="Textfeld 39"/>
            <p:cNvSpPr txBox="1"/>
            <p:nvPr/>
          </p:nvSpPr>
          <p:spPr>
            <a:xfrm>
              <a:off x="5178392" y="596766"/>
              <a:ext cx="4985886" cy="2031325"/>
            </a:xfrm>
            <a:prstGeom prst="rect">
              <a:avLst/>
            </a:prstGeom>
            <a:noFill/>
            <a:ln w="412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FF00"/>
                  </a:solidFill>
                </a:rPr>
                <a:t>Steuerbus: Dient der Steuerung des Datentransfers. Die Wichtigsten Verbindungen sind: 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CS : </a:t>
              </a:r>
              <a:r>
                <a:rPr lang="de-DE" b="1" dirty="0" err="1" smtClean="0">
                  <a:solidFill>
                    <a:srgbClr val="FFFF00"/>
                  </a:solidFill>
                </a:rPr>
                <a:t>Chipselect</a:t>
              </a:r>
              <a:r>
                <a:rPr lang="de-DE" b="1" dirty="0" smtClean="0">
                  <a:solidFill>
                    <a:srgbClr val="FFFF00"/>
                  </a:solidFill>
                </a:rPr>
                <a:t>: Wählt den Speicher aus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RD: Read: Schaltet den Speicher auf lesen</a:t>
              </a:r>
            </a:p>
            <a:p>
              <a:r>
                <a:rPr lang="de-DE" b="1" dirty="0" smtClean="0">
                  <a:solidFill>
                    <a:srgbClr val="FFFF00"/>
                  </a:solidFill>
                </a:rPr>
                <a:t>WR: Write: Schaltet den Speicher auf schreiben</a:t>
              </a:r>
              <a:endParaRPr lang="de-DE" b="1" dirty="0">
                <a:solidFill>
                  <a:srgbClr val="FFFF00"/>
                </a:solidFill>
              </a:endParaRPr>
            </a:p>
          </p:txBody>
        </p:sp>
        <p:cxnSp>
          <p:nvCxnSpPr>
            <p:cNvPr id="41" name="Gerade Verbindung mit Pfeil 40"/>
            <p:cNvCxnSpPr>
              <a:endCxn id="40" idx="1"/>
            </p:cNvCxnSpPr>
            <p:nvPr/>
          </p:nvCxnSpPr>
          <p:spPr>
            <a:xfrm>
              <a:off x="4146772" y="1458816"/>
              <a:ext cx="1031620" cy="153613"/>
            </a:xfrm>
            <a:prstGeom prst="straightConnector1">
              <a:avLst/>
            </a:prstGeom>
            <a:ln w="476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6648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735"/>
    </mc:Choice>
    <mc:Fallback>
      <p:transition spd="slow" advTm="111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6|11.6|5.3|11.1|30|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5.8|3.6|3.3|8.1|4|11.2|3.7|1.9|1.7|1.2|48|1.8|1.2|14.1|9.6|1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4|98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1|6.2|38.9|22.4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250</Words>
  <Application>Microsoft Office PowerPoint</Application>
  <PresentationFormat>Breitbild</PresentationFormat>
  <Paragraphs>57</Paragraphs>
  <Slides>5</Slides>
  <Notes>0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Century Gothic</vt:lpstr>
      <vt:lpstr>Wingdings 3</vt:lpstr>
      <vt:lpstr>Segment</vt:lpstr>
      <vt:lpstr>Mikrocontroller Architektur</vt:lpstr>
      <vt:lpstr>Mikrocontroller Architektur</vt:lpstr>
      <vt:lpstr>Mikrocontroller Architektur</vt:lpstr>
      <vt:lpstr>Mikrocontroller Architektur</vt:lpstr>
      <vt:lpstr>Mikrocontroller Architektur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Mikrocontroller Architektur</dc:title>
  <dc:creator>Jörg Sturm</dc:creator>
  <cp:lastModifiedBy>Jörg Sturm</cp:lastModifiedBy>
  <cp:revision>14</cp:revision>
  <dcterms:created xsi:type="dcterms:W3CDTF">2019-09-17T09:09:38Z</dcterms:created>
  <dcterms:modified xsi:type="dcterms:W3CDTF">2020-07-09T10:56:35Z</dcterms:modified>
</cp:coreProperties>
</file>