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1C8EB-69F0-47E2-9544-672B3E6C5190}" type="datetimeFigureOut">
              <a:rPr lang="de-DE" smtClean="0"/>
              <a:t>14.07.2020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1FC3-FE4B-42CA-874F-96D3175D1D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8451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1C8EB-69F0-47E2-9544-672B3E6C5190}" type="datetimeFigureOut">
              <a:rPr lang="de-DE" smtClean="0"/>
              <a:t>14.07.2020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1FC3-FE4B-42CA-874F-96D3175D1D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1551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1C8EB-69F0-47E2-9544-672B3E6C5190}" type="datetimeFigureOut">
              <a:rPr lang="de-DE" smtClean="0"/>
              <a:t>14.07.2020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1FC3-FE4B-42CA-874F-96D3175D1D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3718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1C8EB-69F0-47E2-9544-672B3E6C5190}" type="datetimeFigureOut">
              <a:rPr lang="de-DE" smtClean="0"/>
              <a:t>14.07.2020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1FC3-FE4B-42CA-874F-96D3175D1D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0881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1C8EB-69F0-47E2-9544-672B3E6C5190}" type="datetimeFigureOut">
              <a:rPr lang="de-DE" smtClean="0"/>
              <a:t>14.07.2020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1FC3-FE4B-42CA-874F-96D3175D1D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6819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1C8EB-69F0-47E2-9544-672B3E6C5190}" type="datetimeFigureOut">
              <a:rPr lang="de-DE" smtClean="0"/>
              <a:t>14.07.2020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1FC3-FE4B-42CA-874F-96D3175D1D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0442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1C8EB-69F0-47E2-9544-672B3E6C5190}" type="datetimeFigureOut">
              <a:rPr lang="de-DE" smtClean="0"/>
              <a:t>14.07.2020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1FC3-FE4B-42CA-874F-96D3175D1D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0294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1C8EB-69F0-47E2-9544-672B3E6C5190}" type="datetimeFigureOut">
              <a:rPr lang="de-DE" smtClean="0"/>
              <a:t>14.07.2020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1FC3-FE4B-42CA-874F-96D3175D1D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1684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1C8EB-69F0-47E2-9544-672B3E6C5190}" type="datetimeFigureOut">
              <a:rPr lang="de-DE" smtClean="0"/>
              <a:t>14.07.2020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1FC3-FE4B-42CA-874F-96D3175D1D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7329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1C8EB-69F0-47E2-9544-672B3E6C5190}" type="datetimeFigureOut">
              <a:rPr lang="de-DE" smtClean="0"/>
              <a:t>14.07.2020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1FC3-FE4B-42CA-874F-96D3175D1D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4280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1C8EB-69F0-47E2-9544-672B3E6C5190}" type="datetimeFigureOut">
              <a:rPr lang="de-DE" smtClean="0"/>
              <a:t>14.07.2020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1FC3-FE4B-42CA-874F-96D3175D1D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5156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31C8EB-69F0-47E2-9544-672B3E6C5190}" type="datetimeFigureOut">
              <a:rPr lang="de-DE" smtClean="0"/>
              <a:t>14.07.2020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A1FC3-FE4B-42CA-874F-96D3175D1D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4231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RISC - CISC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err="1" smtClean="0"/>
              <a:t>Reduced</a:t>
            </a:r>
            <a:r>
              <a:rPr lang="de-DE" dirty="0" smtClean="0"/>
              <a:t> </a:t>
            </a:r>
            <a:r>
              <a:rPr lang="de-DE" dirty="0" err="1" smtClean="0"/>
              <a:t>Instruction</a:t>
            </a:r>
            <a:r>
              <a:rPr lang="de-DE" dirty="0" smtClean="0"/>
              <a:t> Set Computer</a:t>
            </a:r>
            <a:br>
              <a:rPr lang="de-DE" dirty="0" smtClean="0"/>
            </a:br>
            <a:r>
              <a:rPr lang="de-DE" dirty="0" err="1" smtClean="0"/>
              <a:t>Complex</a:t>
            </a:r>
            <a:r>
              <a:rPr lang="de-DE" dirty="0" smtClean="0"/>
              <a:t> </a:t>
            </a:r>
            <a:r>
              <a:rPr lang="de-DE" dirty="0" err="1" smtClean="0"/>
              <a:t>Intruction</a:t>
            </a:r>
            <a:r>
              <a:rPr lang="de-DE" dirty="0" smtClean="0"/>
              <a:t> Set Computer</a:t>
            </a:r>
            <a:endParaRPr lang="de-DE" dirty="0"/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85131" y="380685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3958052" y="4957734"/>
            <a:ext cx="2941500" cy="9450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612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800"/>
    </mc:Choice>
    <mc:Fallback>
      <p:transition spd="slow" advTm="27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38898" y="290341"/>
            <a:ext cx="1705232" cy="368686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RISC - CISC</a:t>
            </a:r>
            <a:endParaRPr lang="de-DE" sz="2400" dirty="0"/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83768" y="200490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3414356" y="2892210"/>
            <a:ext cx="5218898" cy="1473844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CISC-Mikrocontroller benötigt nur 1 Befehl, der RISC-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Microkontroller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benötigt 3 Befehle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892693"/>
              </p:ext>
            </p:extLst>
          </p:nvPr>
        </p:nvGraphicFramePr>
        <p:xfrm>
          <a:off x="2032000" y="719666"/>
          <a:ext cx="8127999" cy="1285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8051 CISC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ARM RISC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Addition einer Zahl aus dem RAM zu</a:t>
                      </a:r>
                      <a:r>
                        <a:rPr lang="de-DE" baseline="0" dirty="0" smtClean="0"/>
                        <a:t> einem Register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add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A,Adresse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ldr</a:t>
                      </a:r>
                      <a:r>
                        <a:rPr lang="de-DE" dirty="0" smtClean="0"/>
                        <a:t> R1,=Adresse </a:t>
                      </a:r>
                      <a:br>
                        <a:rPr lang="de-DE" dirty="0" smtClean="0"/>
                      </a:br>
                      <a:r>
                        <a:rPr lang="de-DE" dirty="0" err="1" smtClean="0"/>
                        <a:t>ldr</a:t>
                      </a:r>
                      <a:r>
                        <a:rPr lang="de-DE" dirty="0" smtClean="0"/>
                        <a:t> R2,[R1,0]</a:t>
                      </a:r>
                      <a:br>
                        <a:rPr lang="de-DE" dirty="0" smtClean="0"/>
                      </a:br>
                      <a:r>
                        <a:rPr lang="de-DE" dirty="0" err="1" smtClean="0"/>
                        <a:t>add</a:t>
                      </a:r>
                      <a:r>
                        <a:rPr lang="de-DE" dirty="0" smtClean="0"/>
                        <a:t> R0,R0,R2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468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3550"/>
    </mc:Choice>
    <mc:Fallback>
      <p:transition spd="slow" advTm="133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38898" y="290341"/>
            <a:ext cx="1705232" cy="368686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RISC - CISC</a:t>
            </a:r>
            <a:endParaRPr lang="de-DE" sz="2400" dirty="0"/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14692" y="2892210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3414355" y="2892209"/>
            <a:ext cx="5367179" cy="1580937"/>
          </a:xfrm>
          <a:prstGeom prst="wedgeRoundRectCallout">
            <a:avLst>
              <a:gd name="adj1" fmla="val -63499"/>
              <a:gd name="adj2" fmla="val -2560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CISC-Mikrocontroller benötigt dafür 12 Takte, der RISC-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Microkontroller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3 Takte.</a:t>
            </a: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040081"/>
              </p:ext>
            </p:extLst>
          </p:nvPr>
        </p:nvGraphicFramePr>
        <p:xfrm>
          <a:off x="2032000" y="719666"/>
          <a:ext cx="8127999" cy="165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8051 CISC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ARM RISC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Addition einer Zahl aus dem RAM zu</a:t>
                      </a:r>
                      <a:r>
                        <a:rPr lang="de-DE" baseline="0" dirty="0" smtClean="0"/>
                        <a:t> einem Register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add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A,Adresse</a:t>
                      </a:r>
                      <a:r>
                        <a:rPr lang="de-DE" baseline="0" dirty="0" smtClean="0"/>
                        <a:t> (12 Takte)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ldr</a:t>
                      </a:r>
                      <a:r>
                        <a:rPr lang="de-DE" dirty="0" smtClean="0"/>
                        <a:t> R1,=Adresse (1 Takt)</a:t>
                      </a:r>
                      <a:br>
                        <a:rPr lang="de-DE" dirty="0" smtClean="0"/>
                      </a:br>
                      <a:r>
                        <a:rPr lang="de-DE" dirty="0" err="1" smtClean="0"/>
                        <a:t>ldr</a:t>
                      </a:r>
                      <a:r>
                        <a:rPr lang="de-DE" dirty="0" smtClean="0"/>
                        <a:t> R2,[R1,0]      </a:t>
                      </a:r>
                      <a:r>
                        <a:rPr lang="de-DE" dirty="0" smtClean="0"/>
                        <a:t>(1 Takt)</a:t>
                      </a:r>
                      <a:r>
                        <a:rPr lang="de-DE" dirty="0" smtClean="0"/>
                        <a:t/>
                      </a:r>
                      <a:br>
                        <a:rPr lang="de-DE" dirty="0" smtClean="0"/>
                      </a:br>
                      <a:r>
                        <a:rPr lang="de-DE" dirty="0" err="1" smtClean="0"/>
                        <a:t>add</a:t>
                      </a:r>
                      <a:r>
                        <a:rPr lang="de-DE" dirty="0" smtClean="0"/>
                        <a:t> R0,R0,R2    </a:t>
                      </a:r>
                      <a:r>
                        <a:rPr lang="de-DE" dirty="0" smtClean="0"/>
                        <a:t>(1 Takt)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441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587"/>
    </mc:Choice>
    <mc:Fallback>
      <p:transition spd="slow" advTm="395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38898" y="290341"/>
            <a:ext cx="1705232" cy="368686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RISC - CISC</a:t>
            </a:r>
            <a:endParaRPr lang="de-DE" sz="2400" dirty="0"/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14692" y="3856037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3412409" y="3856037"/>
            <a:ext cx="5367179" cy="2478860"/>
          </a:xfrm>
          <a:prstGeom prst="wedgeRoundRectCallout">
            <a:avLst>
              <a:gd name="adj1" fmla="val -63499"/>
              <a:gd name="adj2" fmla="val -2560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CISC extrem! </a:t>
            </a:r>
            <a:b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Mit einem Befehl: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Wert aus dem RAM laden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Wert um 1 verringern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Wert ins RAM zurückspeichern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 ungleich 0 verzweigen</a:t>
            </a:r>
            <a:endParaRPr lang="de-DE" sz="2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984888"/>
              </p:ext>
            </p:extLst>
          </p:nvPr>
        </p:nvGraphicFramePr>
        <p:xfrm>
          <a:off x="2032000" y="719666"/>
          <a:ext cx="8127999" cy="274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8051 CISC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ARM RISC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Addition einer Zahl aus dem RAM zu</a:t>
                      </a:r>
                      <a:r>
                        <a:rPr lang="de-DE" baseline="0" dirty="0" smtClean="0"/>
                        <a:t> einem Register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add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A,Adresse</a:t>
                      </a:r>
                      <a:r>
                        <a:rPr lang="de-DE" baseline="0" dirty="0" smtClean="0"/>
                        <a:t> (12 Takte)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ldr</a:t>
                      </a:r>
                      <a:r>
                        <a:rPr lang="de-DE" dirty="0" smtClean="0"/>
                        <a:t> R1,=Adresse (1 Takt)</a:t>
                      </a:r>
                      <a:br>
                        <a:rPr lang="de-DE" dirty="0" smtClean="0"/>
                      </a:br>
                      <a:r>
                        <a:rPr lang="de-DE" dirty="0" err="1" smtClean="0"/>
                        <a:t>ldr</a:t>
                      </a:r>
                      <a:r>
                        <a:rPr lang="de-DE" dirty="0" smtClean="0"/>
                        <a:t> R2,[R1,0]      </a:t>
                      </a:r>
                      <a:r>
                        <a:rPr lang="de-DE" dirty="0" smtClean="0"/>
                        <a:t>(1 Takt)</a:t>
                      </a:r>
                      <a:r>
                        <a:rPr lang="de-DE" dirty="0" smtClean="0"/>
                        <a:t/>
                      </a:r>
                      <a:br>
                        <a:rPr lang="de-DE" dirty="0" smtClean="0"/>
                      </a:br>
                      <a:r>
                        <a:rPr lang="de-DE" dirty="0" err="1" smtClean="0"/>
                        <a:t>add</a:t>
                      </a:r>
                      <a:r>
                        <a:rPr lang="de-DE" dirty="0" smtClean="0"/>
                        <a:t> R0,R0,R2    </a:t>
                      </a:r>
                      <a:r>
                        <a:rPr lang="de-DE" dirty="0" smtClean="0"/>
                        <a:t>(1 Takt)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Eine Speicherstellen im RAM um 1 verringern,</a:t>
                      </a:r>
                      <a:r>
                        <a:rPr lang="de-DE" baseline="0" dirty="0" smtClean="0"/>
                        <a:t> bei ungleich 0 verzweige zur Sprungmarke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djnz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Adresse,Sprungmarke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ldr</a:t>
                      </a:r>
                      <a:r>
                        <a:rPr lang="de-DE" dirty="0" smtClean="0"/>
                        <a:t> R1,=Adresse</a:t>
                      </a:r>
                      <a:br>
                        <a:rPr lang="de-DE" dirty="0" smtClean="0"/>
                      </a:br>
                      <a:r>
                        <a:rPr lang="de-DE" dirty="0" err="1" smtClean="0"/>
                        <a:t>ldr</a:t>
                      </a:r>
                      <a:r>
                        <a:rPr lang="de-DE" baseline="0" dirty="0" smtClean="0"/>
                        <a:t> R2,[R1,0]</a:t>
                      </a:r>
                      <a:br>
                        <a:rPr lang="de-DE" baseline="0" dirty="0" smtClean="0"/>
                      </a:br>
                      <a:r>
                        <a:rPr lang="de-DE" baseline="0" dirty="0" err="1" smtClean="0"/>
                        <a:t>subs</a:t>
                      </a:r>
                      <a:r>
                        <a:rPr lang="de-DE" baseline="0" dirty="0" smtClean="0"/>
                        <a:t> R2,#1</a:t>
                      </a:r>
                    </a:p>
                    <a:p>
                      <a:r>
                        <a:rPr lang="de-DE" baseline="0" dirty="0" err="1" smtClean="0"/>
                        <a:t>str</a:t>
                      </a:r>
                      <a:r>
                        <a:rPr lang="de-DE" baseline="0" dirty="0" smtClean="0"/>
                        <a:t> R2,[R1,0]</a:t>
                      </a:r>
                      <a:br>
                        <a:rPr lang="de-DE" baseline="0" dirty="0" smtClean="0"/>
                      </a:br>
                      <a:r>
                        <a:rPr lang="de-DE" baseline="0" dirty="0" err="1" smtClean="0"/>
                        <a:t>bne</a:t>
                      </a:r>
                      <a:r>
                        <a:rPr lang="de-DE" baseline="0" dirty="0" smtClean="0"/>
                        <a:t> Sprungmarke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714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8438"/>
    </mc:Choice>
    <mc:Fallback>
      <p:transition spd="slow" advTm="984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38898" y="290341"/>
            <a:ext cx="1705232" cy="368686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RISC - CISC</a:t>
            </a:r>
            <a:endParaRPr lang="de-DE" sz="2400" dirty="0"/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02562" y="426546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3527739" y="4456670"/>
            <a:ext cx="5367179" cy="1392194"/>
          </a:xfrm>
          <a:prstGeom prst="wedgeRoundRectCallout">
            <a:avLst>
              <a:gd name="adj1" fmla="val -63499"/>
              <a:gd name="adj2" fmla="val -2560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CISC braucht weniger Codespeicher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RISC braucht weniger Takte</a:t>
            </a:r>
            <a:endParaRPr lang="de-DE" sz="2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307396"/>
              </p:ext>
            </p:extLst>
          </p:nvPr>
        </p:nvGraphicFramePr>
        <p:xfrm>
          <a:off x="2032000" y="719666"/>
          <a:ext cx="8127999" cy="329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8051 CISC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ARM RISC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Addition einer Zahl aus dem RAM zu</a:t>
                      </a:r>
                      <a:r>
                        <a:rPr lang="de-DE" baseline="0" dirty="0" smtClean="0"/>
                        <a:t> einem Register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add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A,Adresse</a:t>
                      </a:r>
                      <a:r>
                        <a:rPr lang="de-DE" baseline="0" dirty="0" smtClean="0"/>
                        <a:t> (12 Takte)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ldr</a:t>
                      </a:r>
                      <a:r>
                        <a:rPr lang="de-DE" dirty="0" smtClean="0"/>
                        <a:t> R1,=Adresse (1 Takt)</a:t>
                      </a:r>
                      <a:br>
                        <a:rPr lang="de-DE" dirty="0" smtClean="0"/>
                      </a:br>
                      <a:r>
                        <a:rPr lang="de-DE" dirty="0" err="1" smtClean="0"/>
                        <a:t>ldr</a:t>
                      </a:r>
                      <a:r>
                        <a:rPr lang="de-DE" dirty="0" smtClean="0"/>
                        <a:t> R2,[R1,0]      </a:t>
                      </a:r>
                      <a:r>
                        <a:rPr lang="de-DE" dirty="0" smtClean="0"/>
                        <a:t>(1 Takt)</a:t>
                      </a:r>
                      <a:r>
                        <a:rPr lang="de-DE" dirty="0" smtClean="0"/>
                        <a:t/>
                      </a:r>
                      <a:br>
                        <a:rPr lang="de-DE" dirty="0" smtClean="0"/>
                      </a:br>
                      <a:r>
                        <a:rPr lang="de-DE" dirty="0" err="1" smtClean="0"/>
                        <a:t>add</a:t>
                      </a:r>
                      <a:r>
                        <a:rPr lang="de-DE" dirty="0" smtClean="0"/>
                        <a:t> R0,R0,R2    </a:t>
                      </a:r>
                      <a:r>
                        <a:rPr lang="de-DE" dirty="0" smtClean="0"/>
                        <a:t>(1 Takt)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Eine Speicherstellen im RAM um 1 verringern,</a:t>
                      </a:r>
                      <a:r>
                        <a:rPr lang="de-DE" baseline="0" dirty="0" smtClean="0"/>
                        <a:t> bei ungleich 0 verzweige zur Sprungmarke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djnz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Adresse,Sprungmarke</a:t>
                      </a:r>
                      <a:r>
                        <a:rPr lang="de-DE" dirty="0" smtClean="0"/>
                        <a:t/>
                      </a:r>
                      <a:br>
                        <a:rPr lang="de-DE" dirty="0" smtClean="0"/>
                      </a:br>
                      <a:r>
                        <a:rPr lang="de-DE" dirty="0" smtClean="0"/>
                        <a:t/>
                      </a:r>
                      <a:br>
                        <a:rPr lang="de-DE" dirty="0" smtClean="0"/>
                      </a:br>
                      <a:r>
                        <a:rPr lang="de-DE" dirty="0" smtClean="0"/>
                        <a:t>24 Takte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ldr</a:t>
                      </a:r>
                      <a:r>
                        <a:rPr lang="de-DE" dirty="0" smtClean="0"/>
                        <a:t> R1,=Adresse</a:t>
                      </a:r>
                      <a:br>
                        <a:rPr lang="de-DE" dirty="0" smtClean="0"/>
                      </a:br>
                      <a:r>
                        <a:rPr lang="de-DE" dirty="0" err="1" smtClean="0"/>
                        <a:t>ldr</a:t>
                      </a:r>
                      <a:r>
                        <a:rPr lang="de-DE" baseline="0" dirty="0" smtClean="0"/>
                        <a:t> R2,[R1,0]</a:t>
                      </a:r>
                      <a:br>
                        <a:rPr lang="de-DE" baseline="0" dirty="0" smtClean="0"/>
                      </a:br>
                      <a:r>
                        <a:rPr lang="de-DE" baseline="0" dirty="0" err="1" smtClean="0"/>
                        <a:t>subs</a:t>
                      </a:r>
                      <a:r>
                        <a:rPr lang="de-DE" baseline="0" dirty="0" smtClean="0"/>
                        <a:t> R2,#1</a:t>
                      </a:r>
                    </a:p>
                    <a:p>
                      <a:r>
                        <a:rPr lang="de-DE" baseline="0" dirty="0" err="1" smtClean="0"/>
                        <a:t>str</a:t>
                      </a:r>
                      <a:r>
                        <a:rPr lang="de-DE" baseline="0" dirty="0" smtClean="0"/>
                        <a:t> R2,[R1,0]</a:t>
                      </a:r>
                      <a:br>
                        <a:rPr lang="de-DE" baseline="0" dirty="0" smtClean="0"/>
                      </a:br>
                      <a:r>
                        <a:rPr lang="de-DE" baseline="0" dirty="0" err="1" smtClean="0"/>
                        <a:t>bne</a:t>
                      </a:r>
                      <a:r>
                        <a:rPr lang="de-DE" baseline="0" dirty="0" smtClean="0"/>
                        <a:t> Sprungmarke</a:t>
                      </a:r>
                    </a:p>
                    <a:p>
                      <a:endParaRPr lang="de-DE" baseline="0" dirty="0" smtClean="0"/>
                    </a:p>
                    <a:p>
                      <a:r>
                        <a:rPr lang="de-DE" baseline="0" dirty="0" smtClean="0"/>
                        <a:t>5 Takte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003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1122"/>
    </mc:Choice>
    <mc:Fallback>
      <p:transition spd="slow" advTm="911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38898" y="290341"/>
            <a:ext cx="1705232" cy="368686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RISC - CISC</a:t>
            </a:r>
            <a:endParaRPr lang="de-DE" sz="2400" dirty="0"/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14692" y="426546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3527739" y="4456670"/>
            <a:ext cx="5367179" cy="1392194"/>
          </a:xfrm>
          <a:prstGeom prst="wedgeRoundRectCallout">
            <a:avLst>
              <a:gd name="adj1" fmla="val -63499"/>
              <a:gd name="adj2" fmla="val -2560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CISC hat ein komplexes Leitwerk in dem, bei jedem Befehl, ein sogenanntes Mikro-Programm abläuft</a:t>
            </a: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307396"/>
              </p:ext>
            </p:extLst>
          </p:nvPr>
        </p:nvGraphicFramePr>
        <p:xfrm>
          <a:off x="2032000" y="719666"/>
          <a:ext cx="8127999" cy="329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8051 CISC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ARM RISC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Addition einer Zahl aus dem RAM zu</a:t>
                      </a:r>
                      <a:r>
                        <a:rPr lang="de-DE" baseline="0" dirty="0" smtClean="0"/>
                        <a:t> einem Register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add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A,Adresse</a:t>
                      </a:r>
                      <a:r>
                        <a:rPr lang="de-DE" baseline="0" dirty="0" smtClean="0"/>
                        <a:t> (12 Takte)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ldr</a:t>
                      </a:r>
                      <a:r>
                        <a:rPr lang="de-DE" dirty="0" smtClean="0"/>
                        <a:t> R1,=Adresse (1 Takt)</a:t>
                      </a:r>
                      <a:br>
                        <a:rPr lang="de-DE" dirty="0" smtClean="0"/>
                      </a:br>
                      <a:r>
                        <a:rPr lang="de-DE" dirty="0" err="1" smtClean="0"/>
                        <a:t>ldr</a:t>
                      </a:r>
                      <a:r>
                        <a:rPr lang="de-DE" dirty="0" smtClean="0"/>
                        <a:t> R2,[R1,0]      </a:t>
                      </a:r>
                      <a:r>
                        <a:rPr lang="de-DE" dirty="0" smtClean="0"/>
                        <a:t>(1 Takt)</a:t>
                      </a:r>
                      <a:r>
                        <a:rPr lang="de-DE" dirty="0" smtClean="0"/>
                        <a:t/>
                      </a:r>
                      <a:br>
                        <a:rPr lang="de-DE" dirty="0" smtClean="0"/>
                      </a:br>
                      <a:r>
                        <a:rPr lang="de-DE" dirty="0" err="1" smtClean="0"/>
                        <a:t>add</a:t>
                      </a:r>
                      <a:r>
                        <a:rPr lang="de-DE" dirty="0" smtClean="0"/>
                        <a:t> R0,R0,R2    </a:t>
                      </a:r>
                      <a:r>
                        <a:rPr lang="de-DE" dirty="0" smtClean="0"/>
                        <a:t>(1 Takt)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Eine Speicherstellen im RAM um 1 verringern,</a:t>
                      </a:r>
                      <a:r>
                        <a:rPr lang="de-DE" baseline="0" dirty="0" smtClean="0"/>
                        <a:t> bei ungleich 0 verzweige zur Sprungmarke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djnz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Adresse,Sprungmarke</a:t>
                      </a:r>
                      <a:r>
                        <a:rPr lang="de-DE" dirty="0" smtClean="0"/>
                        <a:t/>
                      </a:r>
                      <a:br>
                        <a:rPr lang="de-DE" dirty="0" smtClean="0"/>
                      </a:br>
                      <a:r>
                        <a:rPr lang="de-DE" dirty="0" smtClean="0"/>
                        <a:t/>
                      </a:r>
                      <a:br>
                        <a:rPr lang="de-DE" dirty="0" smtClean="0"/>
                      </a:br>
                      <a:r>
                        <a:rPr lang="de-DE" dirty="0" smtClean="0"/>
                        <a:t>24 Takte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ldr</a:t>
                      </a:r>
                      <a:r>
                        <a:rPr lang="de-DE" dirty="0" smtClean="0"/>
                        <a:t> R1,=Adresse</a:t>
                      </a:r>
                      <a:br>
                        <a:rPr lang="de-DE" dirty="0" smtClean="0"/>
                      </a:br>
                      <a:r>
                        <a:rPr lang="de-DE" dirty="0" err="1" smtClean="0"/>
                        <a:t>ldr</a:t>
                      </a:r>
                      <a:r>
                        <a:rPr lang="de-DE" baseline="0" dirty="0" smtClean="0"/>
                        <a:t> R2,[R1,0]</a:t>
                      </a:r>
                      <a:br>
                        <a:rPr lang="de-DE" baseline="0" dirty="0" smtClean="0"/>
                      </a:br>
                      <a:r>
                        <a:rPr lang="de-DE" baseline="0" dirty="0" err="1" smtClean="0"/>
                        <a:t>subs</a:t>
                      </a:r>
                      <a:r>
                        <a:rPr lang="de-DE" baseline="0" dirty="0" smtClean="0"/>
                        <a:t> R2,#1</a:t>
                      </a:r>
                    </a:p>
                    <a:p>
                      <a:r>
                        <a:rPr lang="de-DE" baseline="0" dirty="0" err="1" smtClean="0"/>
                        <a:t>str</a:t>
                      </a:r>
                      <a:r>
                        <a:rPr lang="de-DE" baseline="0" dirty="0" smtClean="0"/>
                        <a:t> R2,[R1,0]</a:t>
                      </a:r>
                      <a:br>
                        <a:rPr lang="de-DE" baseline="0" dirty="0" smtClean="0"/>
                      </a:br>
                      <a:r>
                        <a:rPr lang="de-DE" baseline="0" dirty="0" err="1" smtClean="0"/>
                        <a:t>bne</a:t>
                      </a:r>
                      <a:r>
                        <a:rPr lang="de-DE" baseline="0" dirty="0" smtClean="0"/>
                        <a:t> Sprungmarke</a:t>
                      </a:r>
                    </a:p>
                    <a:p>
                      <a:endParaRPr lang="de-DE" baseline="0" dirty="0" smtClean="0"/>
                    </a:p>
                    <a:p>
                      <a:r>
                        <a:rPr lang="de-DE" baseline="0" dirty="0" smtClean="0"/>
                        <a:t>5 Takte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5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258"/>
    </mc:Choice>
    <mc:Fallback>
      <p:transition spd="slow" advTm="372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38898" y="290341"/>
            <a:ext cx="1705232" cy="368686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RISC - CISC</a:t>
            </a:r>
            <a:endParaRPr lang="de-DE" sz="2400" dirty="0"/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3859" y="479268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2942852" y="5115697"/>
            <a:ext cx="5367179" cy="1392194"/>
          </a:xfrm>
          <a:prstGeom prst="wedgeRoundRectCallout">
            <a:avLst>
              <a:gd name="adj1" fmla="val -63499"/>
              <a:gd name="adj2" fmla="val -2560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 CISC sind die Befehle unterschiedlich lang, bei RISC meist gleich lang. </a:t>
            </a: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607706"/>
              </p:ext>
            </p:extLst>
          </p:nvPr>
        </p:nvGraphicFramePr>
        <p:xfrm>
          <a:off x="2032000" y="719666"/>
          <a:ext cx="8127999" cy="421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8051 CISC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ARM RISC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Addition einer Zahl aus dem RAM zu</a:t>
                      </a:r>
                      <a:r>
                        <a:rPr lang="de-DE" baseline="0" dirty="0" smtClean="0"/>
                        <a:t> einem Register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add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A,Adresse</a:t>
                      </a:r>
                      <a:r>
                        <a:rPr lang="de-DE" baseline="0" dirty="0" smtClean="0"/>
                        <a:t> (12 Takte)</a:t>
                      </a:r>
                    </a:p>
                    <a:p>
                      <a:endParaRPr lang="de-DE" baseline="0" dirty="0" smtClean="0"/>
                    </a:p>
                    <a:p>
                      <a:r>
                        <a:rPr lang="de-DE" baseline="0" dirty="0" smtClean="0"/>
                        <a:t>2 Byte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ldr</a:t>
                      </a:r>
                      <a:r>
                        <a:rPr lang="de-DE" dirty="0" smtClean="0"/>
                        <a:t> R1,=Adresse (1 Takt)</a:t>
                      </a:r>
                      <a:br>
                        <a:rPr lang="de-DE" dirty="0" smtClean="0"/>
                      </a:br>
                      <a:r>
                        <a:rPr lang="de-DE" dirty="0" err="1" smtClean="0"/>
                        <a:t>ldr</a:t>
                      </a:r>
                      <a:r>
                        <a:rPr lang="de-DE" dirty="0" smtClean="0"/>
                        <a:t> R2,[R1,0]      </a:t>
                      </a:r>
                      <a:r>
                        <a:rPr lang="de-DE" dirty="0" smtClean="0"/>
                        <a:t>(1 Takt)</a:t>
                      </a:r>
                      <a:r>
                        <a:rPr lang="de-DE" dirty="0" smtClean="0"/>
                        <a:t/>
                      </a:r>
                      <a:br>
                        <a:rPr lang="de-DE" dirty="0" smtClean="0"/>
                      </a:br>
                      <a:r>
                        <a:rPr lang="de-DE" dirty="0" err="1" smtClean="0"/>
                        <a:t>add</a:t>
                      </a:r>
                      <a:r>
                        <a:rPr lang="de-DE" dirty="0" smtClean="0"/>
                        <a:t> R0,R0,R2    </a:t>
                      </a:r>
                      <a:r>
                        <a:rPr lang="de-DE" dirty="0" smtClean="0"/>
                        <a:t>(1 Takt)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Eine Speicherstellen im RAM um 1 verringern,</a:t>
                      </a:r>
                      <a:r>
                        <a:rPr lang="de-DE" baseline="0" dirty="0" smtClean="0"/>
                        <a:t> bei ungleich 0 verzweige zur Sprungmarke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djnz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Adresse,Sprungmarke</a:t>
                      </a:r>
                      <a:r>
                        <a:rPr lang="de-DE" dirty="0" smtClean="0"/>
                        <a:t/>
                      </a:r>
                      <a:br>
                        <a:rPr lang="de-DE" dirty="0" smtClean="0"/>
                      </a:br>
                      <a:r>
                        <a:rPr lang="de-DE" dirty="0" smtClean="0"/>
                        <a:t/>
                      </a:r>
                      <a:br>
                        <a:rPr lang="de-DE" dirty="0" smtClean="0"/>
                      </a:br>
                      <a:r>
                        <a:rPr lang="de-DE" dirty="0" smtClean="0"/>
                        <a:t>4</a:t>
                      </a:r>
                      <a:r>
                        <a:rPr lang="de-DE" baseline="0" dirty="0" smtClean="0"/>
                        <a:t> Byte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ldr</a:t>
                      </a:r>
                      <a:r>
                        <a:rPr lang="de-DE" dirty="0" smtClean="0"/>
                        <a:t> R1,=Adresse</a:t>
                      </a:r>
                      <a:br>
                        <a:rPr lang="de-DE" dirty="0" smtClean="0"/>
                      </a:br>
                      <a:r>
                        <a:rPr lang="de-DE" dirty="0" err="1" smtClean="0"/>
                        <a:t>ldr</a:t>
                      </a:r>
                      <a:r>
                        <a:rPr lang="de-DE" baseline="0" dirty="0" smtClean="0"/>
                        <a:t> R2,[R1,0]</a:t>
                      </a:r>
                      <a:br>
                        <a:rPr lang="de-DE" baseline="0" dirty="0" smtClean="0"/>
                      </a:br>
                      <a:r>
                        <a:rPr lang="de-DE" baseline="0" dirty="0" err="1" smtClean="0"/>
                        <a:t>subs</a:t>
                      </a:r>
                      <a:r>
                        <a:rPr lang="de-DE" baseline="0" dirty="0" smtClean="0"/>
                        <a:t> R2,#1</a:t>
                      </a:r>
                    </a:p>
                    <a:p>
                      <a:r>
                        <a:rPr lang="de-DE" baseline="0" dirty="0" err="1" smtClean="0"/>
                        <a:t>str</a:t>
                      </a:r>
                      <a:r>
                        <a:rPr lang="de-DE" baseline="0" dirty="0" smtClean="0"/>
                        <a:t> R2,[R1,0]</a:t>
                      </a:r>
                      <a:br>
                        <a:rPr lang="de-DE" baseline="0" dirty="0" smtClean="0"/>
                      </a:br>
                      <a:r>
                        <a:rPr lang="de-DE" baseline="0" dirty="0" err="1" smtClean="0"/>
                        <a:t>bne</a:t>
                      </a:r>
                      <a:r>
                        <a:rPr lang="de-DE" baseline="0" dirty="0" smtClean="0"/>
                        <a:t> Sprungmarke</a:t>
                      </a:r>
                    </a:p>
                    <a:p>
                      <a:endParaRPr lang="de-DE" baseline="0" dirty="0" smtClean="0"/>
                    </a:p>
                    <a:p>
                      <a:r>
                        <a:rPr lang="de-DE" baseline="0" dirty="0" smtClean="0"/>
                        <a:t>5 Takte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Ein Register erhöhen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inc</a:t>
                      </a:r>
                      <a:r>
                        <a:rPr lang="de-DE" dirty="0" smtClean="0"/>
                        <a:t> A</a:t>
                      </a:r>
                    </a:p>
                    <a:p>
                      <a:endParaRPr lang="de-DE" dirty="0" smtClean="0"/>
                    </a:p>
                    <a:p>
                      <a:r>
                        <a:rPr lang="de-DE" dirty="0" smtClean="0"/>
                        <a:t>1 Byte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add</a:t>
                      </a:r>
                      <a:r>
                        <a:rPr lang="de-DE" dirty="0" smtClean="0"/>
                        <a:t> R0,#1</a:t>
                      </a:r>
                    </a:p>
                    <a:p>
                      <a:endParaRPr lang="de-DE" dirty="0" smtClean="0"/>
                    </a:p>
                    <a:p>
                      <a:r>
                        <a:rPr lang="de-DE" dirty="0" smtClean="0"/>
                        <a:t>Alle Befehle 32 Bit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299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8379"/>
    </mc:Choice>
    <mc:Fallback>
      <p:transition spd="slow" advTm="883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38898" y="290341"/>
            <a:ext cx="1705232" cy="368686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RISC - CISC</a:t>
            </a:r>
            <a:endParaRPr lang="de-DE" sz="2400" dirty="0"/>
          </a:p>
        </p:txBody>
      </p:sp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3859" y="479268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2942852" y="5115697"/>
            <a:ext cx="5367179" cy="1392194"/>
          </a:xfrm>
          <a:prstGeom prst="wedgeRoundRectCallout">
            <a:avLst>
              <a:gd name="adj1" fmla="val -63499"/>
              <a:gd name="adj2" fmla="val -2560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CISC arbeitet oft Befehl für Befehl ab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RISC verwendet eine Pipeline</a:t>
            </a: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607706"/>
              </p:ext>
            </p:extLst>
          </p:nvPr>
        </p:nvGraphicFramePr>
        <p:xfrm>
          <a:off x="2032000" y="719666"/>
          <a:ext cx="8127999" cy="421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8051 CISC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ARM RISC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Addition einer Zahl aus dem RAM zu</a:t>
                      </a:r>
                      <a:r>
                        <a:rPr lang="de-DE" baseline="0" dirty="0" smtClean="0"/>
                        <a:t> einem Register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add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A,Adresse</a:t>
                      </a:r>
                      <a:r>
                        <a:rPr lang="de-DE" baseline="0" dirty="0" smtClean="0"/>
                        <a:t> (12 Takte)</a:t>
                      </a:r>
                    </a:p>
                    <a:p>
                      <a:endParaRPr lang="de-DE" baseline="0" dirty="0" smtClean="0"/>
                    </a:p>
                    <a:p>
                      <a:r>
                        <a:rPr lang="de-DE" baseline="0" dirty="0" smtClean="0"/>
                        <a:t>2 Byte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ldr</a:t>
                      </a:r>
                      <a:r>
                        <a:rPr lang="de-DE" dirty="0" smtClean="0"/>
                        <a:t> R1,=Adresse (1 Takt)</a:t>
                      </a:r>
                      <a:br>
                        <a:rPr lang="de-DE" dirty="0" smtClean="0"/>
                      </a:br>
                      <a:r>
                        <a:rPr lang="de-DE" dirty="0" err="1" smtClean="0"/>
                        <a:t>ldr</a:t>
                      </a:r>
                      <a:r>
                        <a:rPr lang="de-DE" dirty="0" smtClean="0"/>
                        <a:t> R2,[R1,0]      </a:t>
                      </a:r>
                      <a:r>
                        <a:rPr lang="de-DE" dirty="0" smtClean="0"/>
                        <a:t>(1 Takt)</a:t>
                      </a:r>
                      <a:r>
                        <a:rPr lang="de-DE" dirty="0" smtClean="0"/>
                        <a:t/>
                      </a:r>
                      <a:br>
                        <a:rPr lang="de-DE" dirty="0" smtClean="0"/>
                      </a:br>
                      <a:r>
                        <a:rPr lang="de-DE" dirty="0" err="1" smtClean="0"/>
                        <a:t>add</a:t>
                      </a:r>
                      <a:r>
                        <a:rPr lang="de-DE" dirty="0" smtClean="0"/>
                        <a:t> R0,R0,R2    </a:t>
                      </a:r>
                      <a:r>
                        <a:rPr lang="de-DE" dirty="0" smtClean="0"/>
                        <a:t>(1 Takt)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Eine Speicherstellen im RAM um 1 verringern,</a:t>
                      </a:r>
                      <a:r>
                        <a:rPr lang="de-DE" baseline="0" dirty="0" smtClean="0"/>
                        <a:t> bei ungleich 0 verzweige zur Sprungmarke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djnz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Adresse,Sprungmarke</a:t>
                      </a:r>
                      <a:r>
                        <a:rPr lang="de-DE" dirty="0" smtClean="0"/>
                        <a:t/>
                      </a:r>
                      <a:br>
                        <a:rPr lang="de-DE" dirty="0" smtClean="0"/>
                      </a:br>
                      <a:r>
                        <a:rPr lang="de-DE" dirty="0" smtClean="0"/>
                        <a:t/>
                      </a:r>
                      <a:br>
                        <a:rPr lang="de-DE" dirty="0" smtClean="0"/>
                      </a:br>
                      <a:r>
                        <a:rPr lang="de-DE" dirty="0" smtClean="0"/>
                        <a:t>4</a:t>
                      </a:r>
                      <a:r>
                        <a:rPr lang="de-DE" baseline="0" dirty="0" smtClean="0"/>
                        <a:t> Byte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ldr</a:t>
                      </a:r>
                      <a:r>
                        <a:rPr lang="de-DE" dirty="0" smtClean="0"/>
                        <a:t> R1,=Adresse</a:t>
                      </a:r>
                      <a:br>
                        <a:rPr lang="de-DE" dirty="0" smtClean="0"/>
                      </a:br>
                      <a:r>
                        <a:rPr lang="de-DE" dirty="0" err="1" smtClean="0"/>
                        <a:t>ldr</a:t>
                      </a:r>
                      <a:r>
                        <a:rPr lang="de-DE" baseline="0" dirty="0" smtClean="0"/>
                        <a:t> R2,[R1,0]</a:t>
                      </a:r>
                      <a:br>
                        <a:rPr lang="de-DE" baseline="0" dirty="0" smtClean="0"/>
                      </a:br>
                      <a:r>
                        <a:rPr lang="de-DE" baseline="0" dirty="0" err="1" smtClean="0"/>
                        <a:t>subs</a:t>
                      </a:r>
                      <a:r>
                        <a:rPr lang="de-DE" baseline="0" dirty="0" smtClean="0"/>
                        <a:t> R2,#1</a:t>
                      </a:r>
                    </a:p>
                    <a:p>
                      <a:r>
                        <a:rPr lang="de-DE" baseline="0" dirty="0" err="1" smtClean="0"/>
                        <a:t>str</a:t>
                      </a:r>
                      <a:r>
                        <a:rPr lang="de-DE" baseline="0" dirty="0" smtClean="0"/>
                        <a:t> R2,[R1,0]</a:t>
                      </a:r>
                      <a:br>
                        <a:rPr lang="de-DE" baseline="0" dirty="0" smtClean="0"/>
                      </a:br>
                      <a:r>
                        <a:rPr lang="de-DE" baseline="0" dirty="0" err="1" smtClean="0"/>
                        <a:t>bne</a:t>
                      </a:r>
                      <a:r>
                        <a:rPr lang="de-DE" baseline="0" dirty="0" smtClean="0"/>
                        <a:t> Sprungmarke</a:t>
                      </a:r>
                    </a:p>
                    <a:p>
                      <a:endParaRPr lang="de-DE" baseline="0" dirty="0" smtClean="0"/>
                    </a:p>
                    <a:p>
                      <a:r>
                        <a:rPr lang="de-DE" baseline="0" dirty="0" smtClean="0"/>
                        <a:t>5 Takte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Ein Register erhöhen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inc</a:t>
                      </a:r>
                      <a:r>
                        <a:rPr lang="de-DE" dirty="0" smtClean="0"/>
                        <a:t> A</a:t>
                      </a:r>
                    </a:p>
                    <a:p>
                      <a:endParaRPr lang="de-DE" dirty="0" smtClean="0"/>
                    </a:p>
                    <a:p>
                      <a:r>
                        <a:rPr lang="de-DE" dirty="0" smtClean="0"/>
                        <a:t>1 Byte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add</a:t>
                      </a:r>
                      <a:r>
                        <a:rPr lang="de-DE" dirty="0" smtClean="0"/>
                        <a:t> R0,#1</a:t>
                      </a:r>
                    </a:p>
                    <a:p>
                      <a:endParaRPr lang="de-DE" dirty="0" smtClean="0"/>
                    </a:p>
                    <a:p>
                      <a:r>
                        <a:rPr lang="de-DE" dirty="0" smtClean="0"/>
                        <a:t>Alle Befehle 32 Bit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304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665"/>
    </mc:Choice>
    <mc:Fallback>
      <p:transition spd="slow" advTm="126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38898" y="290341"/>
            <a:ext cx="1705232" cy="368686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RISC - CISC</a:t>
            </a:r>
            <a:endParaRPr lang="de-DE" sz="2400" dirty="0"/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070691"/>
              </p:ext>
            </p:extLst>
          </p:nvPr>
        </p:nvGraphicFramePr>
        <p:xfrm>
          <a:off x="2032000" y="719666"/>
          <a:ext cx="8127999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8051 CISC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ARM RISC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Speicherbedarf des Programms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niedrig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hoch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Geschwindigkeit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niedrig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hoch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Komplexität</a:t>
                      </a:r>
                      <a:r>
                        <a:rPr lang="de-DE" baseline="0" dirty="0" smtClean="0"/>
                        <a:t> der Befehle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hoch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niedrig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Stromverbrauch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hoch (viele Takte) 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niedrig 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Google Shape;17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0704" y="224285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5;p1"/>
          <p:cNvSpPr/>
          <p:nvPr/>
        </p:nvSpPr>
        <p:spPr>
          <a:xfrm>
            <a:off x="2736908" y="3578249"/>
            <a:ext cx="5367179" cy="878421"/>
          </a:xfrm>
          <a:prstGeom prst="wedgeRoundRectCallout">
            <a:avLst>
              <a:gd name="adj1" fmla="val -61811"/>
              <a:gd name="adj2" fmla="val -8773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ARM =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Advanced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Risc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Machine</a:t>
            </a:r>
            <a:endParaRPr lang="de-DE" sz="2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416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2463"/>
    </mc:Choice>
    <mc:Fallback>
      <p:transition spd="slow" advTm="1824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457</Words>
  <Application>Microsoft Office PowerPoint</Application>
  <PresentationFormat>Breitbild</PresentationFormat>
  <Paragraphs>120</Paragraphs>
  <Slides>9</Slides>
  <Notes>0</Notes>
  <HiddenSlides>0</HiddenSlides>
  <MMClips>9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RISC - CISC</vt:lpstr>
      <vt:lpstr>RISC - CISC</vt:lpstr>
      <vt:lpstr>RISC - CISC</vt:lpstr>
      <vt:lpstr>RISC - CISC</vt:lpstr>
      <vt:lpstr>RISC - CISC</vt:lpstr>
      <vt:lpstr>RISC - CISC</vt:lpstr>
      <vt:lpstr>RISC - CISC</vt:lpstr>
      <vt:lpstr>RISC - CISC</vt:lpstr>
      <vt:lpstr>RISC - CISC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RISC - CISC</dc:title>
  <dc:creator>Jörg Sturm</dc:creator>
  <cp:lastModifiedBy>Jörg Sturm</cp:lastModifiedBy>
  <cp:revision>7</cp:revision>
  <dcterms:created xsi:type="dcterms:W3CDTF">2020-07-14T09:38:05Z</dcterms:created>
  <dcterms:modified xsi:type="dcterms:W3CDTF">2020-07-14T10:29:53Z</dcterms:modified>
</cp:coreProperties>
</file>