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Steuerung, Leitwerk, Dekodierung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Wie werden Befehle verarbeitet?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4617016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171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5" y="5185112"/>
            <a:ext cx="320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LSL </a:t>
            </a:r>
            <a:r>
              <a:rPr lang="de-DE" sz="2400" dirty="0" err="1"/>
              <a:t>Rd</a:t>
            </a:r>
            <a:r>
              <a:rPr lang="de-DE" sz="2400" dirty="0"/>
              <a:t>, </a:t>
            </a:r>
            <a:r>
              <a:rPr lang="de-DE" sz="2400" dirty="0" err="1"/>
              <a:t>Rn</a:t>
            </a:r>
            <a:r>
              <a:rPr lang="de-DE" sz="2400" dirty="0"/>
              <a:t>, </a:t>
            </a:r>
            <a:r>
              <a:rPr lang="de-DE" sz="2400" dirty="0" smtClean="0"/>
              <a:t>#2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91226" y="991402"/>
            <a:ext cx="3801051" cy="1549667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0" y="10395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48759" y="1921245"/>
            <a:ext cx="6132201" cy="847208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  <a:gd name="connsiteX0" fmla="*/ 6678 w 4254366"/>
              <a:gd name="connsiteY0" fmla="*/ 1592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6678" y="1592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339266" y="1414914"/>
            <a:ext cx="7294595" cy="1559292"/>
          </a:xfrm>
          <a:custGeom>
            <a:avLst/>
            <a:gdLst>
              <a:gd name="connsiteX0" fmla="*/ 7064943 w 7286324"/>
              <a:gd name="connsiteY0" fmla="*/ 0 h 1559292"/>
              <a:gd name="connsiteX1" fmla="*/ 7286324 w 7286324"/>
              <a:gd name="connsiteY1" fmla="*/ 0 h 1559292"/>
              <a:gd name="connsiteX2" fmla="*/ 7286324 w 7286324"/>
              <a:gd name="connsiteY2" fmla="*/ 1559292 h 1559292"/>
              <a:gd name="connsiteX3" fmla="*/ 0 w 7286324"/>
              <a:gd name="connsiteY3" fmla="*/ 1559292 h 1559292"/>
              <a:gd name="connsiteX4" fmla="*/ 9625 w 7286324"/>
              <a:gd name="connsiteY4" fmla="*/ 1463040 h 1559292"/>
              <a:gd name="connsiteX5" fmla="*/ 9625 w 7286324"/>
              <a:gd name="connsiteY5" fmla="*/ 606391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324" h="1559292">
                <a:moveTo>
                  <a:pt x="7064943" y="0"/>
                </a:moveTo>
                <a:lnTo>
                  <a:pt x="7286324" y="0"/>
                </a:lnTo>
                <a:lnTo>
                  <a:pt x="7286324" y="1559292"/>
                </a:lnTo>
                <a:lnTo>
                  <a:pt x="0" y="1559292"/>
                </a:lnTo>
                <a:lnTo>
                  <a:pt x="9625" y="1463040"/>
                </a:lnTo>
                <a:lnTo>
                  <a:pt x="9625" y="606391"/>
                </a:lnTo>
              </a:path>
            </a:pathLst>
          </a:custGeom>
          <a:noFill/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oogle Shape;56;p1"/>
          <p:cNvSpPr/>
          <p:nvPr/>
        </p:nvSpPr>
        <p:spPr>
          <a:xfrm>
            <a:off x="2134818" y="4727411"/>
            <a:ext cx="6418305" cy="1197822"/>
          </a:xfrm>
          <a:prstGeom prst="wedgeRoundRectCallout">
            <a:avLst>
              <a:gd name="adj1" fmla="val -62067"/>
              <a:gd name="adj2" fmla="val -4367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gelangt der nächste Befehl in das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Instruction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-Register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771048" y="2021305"/>
            <a:ext cx="6140918" cy="2146434"/>
          </a:xfrm>
          <a:custGeom>
            <a:avLst/>
            <a:gdLst>
              <a:gd name="connsiteX0" fmla="*/ 0 w 6140918"/>
              <a:gd name="connsiteY0" fmla="*/ 2146434 h 2146434"/>
              <a:gd name="connsiteX1" fmla="*/ 0 w 6140918"/>
              <a:gd name="connsiteY1" fmla="*/ 1434164 h 2146434"/>
              <a:gd name="connsiteX2" fmla="*/ 6140918 w 6140918"/>
              <a:gd name="connsiteY2" fmla="*/ 1434164 h 2146434"/>
              <a:gd name="connsiteX3" fmla="*/ 6140918 w 6140918"/>
              <a:gd name="connsiteY3" fmla="*/ 0 h 214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0918" h="2146434">
                <a:moveTo>
                  <a:pt x="0" y="2146434"/>
                </a:moveTo>
                <a:lnTo>
                  <a:pt x="0" y="1434164"/>
                </a:lnTo>
                <a:lnTo>
                  <a:pt x="6140918" y="1434164"/>
                </a:lnTo>
                <a:lnTo>
                  <a:pt x="6140918" y="0"/>
                </a:lnTo>
              </a:path>
            </a:pathLst>
          </a:custGeom>
          <a:noFill/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7934485" y="1932659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chemeClr val="accent5">
                    <a:lumMod val="75000"/>
                  </a:schemeClr>
                </a:solidFill>
              </a:rPr>
              <a:t>add</a:t>
            </a:r>
            <a:endParaRPr lang="de-DE" sz="24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2287" y="386579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45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5120"/>
      </p:ext>
    </p:extLst>
  </p:cSld>
  <p:clrMapOvr>
    <a:masterClrMapping/>
  </p:clrMapOvr>
  <p:transition spd="slow" advTm="48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5" y="5185112"/>
            <a:ext cx="320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LSL </a:t>
            </a:r>
            <a:r>
              <a:rPr lang="de-DE" sz="2400" dirty="0" smtClean="0"/>
              <a:t>R0, R3, #2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91226" y="991402"/>
            <a:ext cx="3801051" cy="1549667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0" y="10395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48759" y="1921245"/>
            <a:ext cx="6132201" cy="847208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  <a:gd name="connsiteX0" fmla="*/ 6678 w 4254366"/>
              <a:gd name="connsiteY0" fmla="*/ 1592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6678" y="1592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339266" y="1414914"/>
            <a:ext cx="7294595" cy="1559292"/>
          </a:xfrm>
          <a:custGeom>
            <a:avLst/>
            <a:gdLst>
              <a:gd name="connsiteX0" fmla="*/ 7064943 w 7286324"/>
              <a:gd name="connsiteY0" fmla="*/ 0 h 1559292"/>
              <a:gd name="connsiteX1" fmla="*/ 7286324 w 7286324"/>
              <a:gd name="connsiteY1" fmla="*/ 0 h 1559292"/>
              <a:gd name="connsiteX2" fmla="*/ 7286324 w 7286324"/>
              <a:gd name="connsiteY2" fmla="*/ 1559292 h 1559292"/>
              <a:gd name="connsiteX3" fmla="*/ 0 w 7286324"/>
              <a:gd name="connsiteY3" fmla="*/ 1559292 h 1559292"/>
              <a:gd name="connsiteX4" fmla="*/ 9625 w 7286324"/>
              <a:gd name="connsiteY4" fmla="*/ 1463040 h 1559292"/>
              <a:gd name="connsiteX5" fmla="*/ 9625 w 7286324"/>
              <a:gd name="connsiteY5" fmla="*/ 606391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324" h="1559292">
                <a:moveTo>
                  <a:pt x="7064943" y="0"/>
                </a:moveTo>
                <a:lnTo>
                  <a:pt x="7286324" y="0"/>
                </a:lnTo>
                <a:lnTo>
                  <a:pt x="7286324" y="1559292"/>
                </a:lnTo>
                <a:lnTo>
                  <a:pt x="0" y="1559292"/>
                </a:lnTo>
                <a:lnTo>
                  <a:pt x="9625" y="1463040"/>
                </a:lnTo>
                <a:lnTo>
                  <a:pt x="9625" y="606391"/>
                </a:lnTo>
              </a:path>
            </a:pathLst>
          </a:custGeom>
          <a:noFill/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 2"/>
          <p:cNvSpPr/>
          <p:nvPr/>
        </p:nvSpPr>
        <p:spPr>
          <a:xfrm>
            <a:off x="1771048" y="2021305"/>
            <a:ext cx="6140918" cy="2146434"/>
          </a:xfrm>
          <a:custGeom>
            <a:avLst/>
            <a:gdLst>
              <a:gd name="connsiteX0" fmla="*/ 0 w 6140918"/>
              <a:gd name="connsiteY0" fmla="*/ 2146434 h 2146434"/>
              <a:gd name="connsiteX1" fmla="*/ 0 w 6140918"/>
              <a:gd name="connsiteY1" fmla="*/ 1434164 h 2146434"/>
              <a:gd name="connsiteX2" fmla="*/ 6140918 w 6140918"/>
              <a:gd name="connsiteY2" fmla="*/ 1434164 h 2146434"/>
              <a:gd name="connsiteX3" fmla="*/ 6140918 w 6140918"/>
              <a:gd name="connsiteY3" fmla="*/ 0 h 214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0918" h="2146434">
                <a:moveTo>
                  <a:pt x="0" y="2146434"/>
                </a:moveTo>
                <a:lnTo>
                  <a:pt x="0" y="1434164"/>
                </a:lnTo>
                <a:lnTo>
                  <a:pt x="6140918" y="1434164"/>
                </a:lnTo>
                <a:lnTo>
                  <a:pt x="6140918" y="0"/>
                </a:lnTo>
              </a:path>
            </a:pathLst>
          </a:custGeom>
          <a:noFill/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7934485" y="1932659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chemeClr val="accent5">
                    <a:lumMod val="75000"/>
                  </a:schemeClr>
                </a:solidFill>
              </a:rPr>
              <a:t>add</a:t>
            </a:r>
            <a:endParaRPr lang="de-DE" sz="24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842" y="477071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45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2775597" y="3507545"/>
            <a:ext cx="6418305" cy="1197822"/>
          </a:xfrm>
          <a:prstGeom prst="wedgeRoundRectCallout">
            <a:avLst>
              <a:gd name="adj1" fmla="val -64766"/>
              <a:gd name="adj2" fmla="val 857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steht im Codespeicher der nächste Befehl zur Verfügung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47677"/>
      </p:ext>
    </p:extLst>
  </p:cSld>
  <p:clrMapOvr>
    <a:masterClrMapping/>
  </p:clrMapOvr>
  <p:transition spd="slow" advTm="45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5" y="5185112"/>
            <a:ext cx="320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LSL </a:t>
            </a:r>
            <a:r>
              <a:rPr lang="de-DE" sz="2400" dirty="0" smtClean="0"/>
              <a:t>R0, R3, #2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177" y="248761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45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2854593" y="4759079"/>
            <a:ext cx="6418305" cy="1197822"/>
          </a:xfrm>
          <a:prstGeom prst="wedgeRoundRectCallout">
            <a:avLst>
              <a:gd name="adj1" fmla="val -64316"/>
              <a:gd name="adj2" fmla="val -1473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schaltet eine Verbindung vom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Instruction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-Register zu R3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Freihandform 6"/>
          <p:cNvSpPr/>
          <p:nvPr/>
        </p:nvSpPr>
        <p:spPr>
          <a:xfrm>
            <a:off x="2019932" y="2030931"/>
            <a:ext cx="4842881" cy="2127183"/>
          </a:xfrm>
          <a:custGeom>
            <a:avLst/>
            <a:gdLst>
              <a:gd name="connsiteX0" fmla="*/ 4803007 w 4803007"/>
              <a:gd name="connsiteY0" fmla="*/ 2127183 h 2127183"/>
              <a:gd name="connsiteX1" fmla="*/ 4803007 w 4803007"/>
              <a:gd name="connsiteY1" fmla="*/ 1241658 h 2127183"/>
              <a:gd name="connsiteX2" fmla="*/ 0 w 4803007"/>
              <a:gd name="connsiteY2" fmla="*/ 1241658 h 2127183"/>
              <a:gd name="connsiteX3" fmla="*/ 0 w 4803007"/>
              <a:gd name="connsiteY3" fmla="*/ 0 h 212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007" h="2127183">
                <a:moveTo>
                  <a:pt x="4803007" y="2127183"/>
                </a:moveTo>
                <a:lnTo>
                  <a:pt x="4803007" y="1241658"/>
                </a:lnTo>
                <a:lnTo>
                  <a:pt x="0" y="124165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1" name="Audio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24013"/>
      </p:ext>
    </p:extLst>
  </p:cSld>
  <p:clrMapOvr>
    <a:masterClrMapping/>
  </p:clrMapOvr>
  <p:transition spd="slow" advTm="187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5" y="5185112"/>
            <a:ext cx="320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LSL </a:t>
            </a:r>
            <a:r>
              <a:rPr lang="de-DE" sz="2400" dirty="0" smtClean="0"/>
              <a:t>R0, R3, #2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9938" y="176752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45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" name="Freihandform 6"/>
          <p:cNvSpPr/>
          <p:nvPr/>
        </p:nvSpPr>
        <p:spPr>
          <a:xfrm>
            <a:off x="2019932" y="2030931"/>
            <a:ext cx="4842881" cy="2127183"/>
          </a:xfrm>
          <a:custGeom>
            <a:avLst/>
            <a:gdLst>
              <a:gd name="connsiteX0" fmla="*/ 4803007 w 4803007"/>
              <a:gd name="connsiteY0" fmla="*/ 2127183 h 2127183"/>
              <a:gd name="connsiteX1" fmla="*/ 4803007 w 4803007"/>
              <a:gd name="connsiteY1" fmla="*/ 1241658 h 2127183"/>
              <a:gd name="connsiteX2" fmla="*/ 0 w 4803007"/>
              <a:gd name="connsiteY2" fmla="*/ 1241658 h 2127183"/>
              <a:gd name="connsiteX3" fmla="*/ 0 w 4803007"/>
              <a:gd name="connsiteY3" fmla="*/ 0 h 212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007" h="2127183">
                <a:moveTo>
                  <a:pt x="4803007" y="2127183"/>
                </a:moveTo>
                <a:lnTo>
                  <a:pt x="4803007" y="1241658"/>
                </a:lnTo>
                <a:lnTo>
                  <a:pt x="0" y="124165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oogle Shape;56;p1"/>
          <p:cNvSpPr/>
          <p:nvPr/>
        </p:nvSpPr>
        <p:spPr>
          <a:xfrm>
            <a:off x="2089116" y="3938662"/>
            <a:ext cx="6418305" cy="1197822"/>
          </a:xfrm>
          <a:prstGeom prst="wedgeRoundRectCallout">
            <a:avLst>
              <a:gd name="adj1" fmla="val -62067"/>
              <a:gd name="adj2" fmla="val -1529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dem nächsten Takt wird 45 in R3 eingetragen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05265"/>
      </p:ext>
    </p:extLst>
  </p:cSld>
  <p:clrMapOvr>
    <a:masterClrMapping/>
  </p:clrMapOvr>
  <p:transition spd="slow" advTm="66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911" y="397839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1969679" y="5087856"/>
            <a:ext cx="6418305" cy="1197822"/>
          </a:xfrm>
          <a:prstGeom prst="wedgeRoundRectCallout">
            <a:avLst>
              <a:gd name="adj1" fmla="val -60717"/>
              <a:gd name="adj2" fmla="val -725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wird die nächste Instruktion in das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Instructionregister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übertragen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Freihandform 6"/>
          <p:cNvSpPr/>
          <p:nvPr/>
        </p:nvSpPr>
        <p:spPr>
          <a:xfrm>
            <a:off x="2019932" y="2030931"/>
            <a:ext cx="4842881" cy="2127183"/>
          </a:xfrm>
          <a:custGeom>
            <a:avLst/>
            <a:gdLst>
              <a:gd name="connsiteX0" fmla="*/ 4803007 w 4803007"/>
              <a:gd name="connsiteY0" fmla="*/ 2127183 h 2127183"/>
              <a:gd name="connsiteX1" fmla="*/ 4803007 w 4803007"/>
              <a:gd name="connsiteY1" fmla="*/ 1241658 h 2127183"/>
              <a:gd name="connsiteX2" fmla="*/ 0 w 4803007"/>
              <a:gd name="connsiteY2" fmla="*/ 1241658 h 2127183"/>
              <a:gd name="connsiteX3" fmla="*/ 0 w 4803007"/>
              <a:gd name="connsiteY3" fmla="*/ 0 h 212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007" h="2127183">
                <a:moveTo>
                  <a:pt x="4803007" y="2127183"/>
                </a:moveTo>
                <a:lnTo>
                  <a:pt x="4803007" y="1241658"/>
                </a:lnTo>
                <a:lnTo>
                  <a:pt x="0" y="124165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6322"/>
      </p:ext>
    </p:extLst>
  </p:cSld>
  <p:clrMapOvr>
    <a:masterClrMapping/>
  </p:clrMapOvr>
  <p:transition spd="slow" advTm="51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3707471" y="5205556"/>
            <a:ext cx="6418305" cy="1197822"/>
          </a:xfrm>
          <a:prstGeom prst="wedgeRoundRectCallout">
            <a:avLst>
              <a:gd name="adj1" fmla="val -53969"/>
              <a:gd name="adj2" fmla="val -1015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schaltet eine Verbindung von R3 über den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Barrelshifter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zur ALU.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ALU hat nichts zu tun.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337912" y="1414914"/>
            <a:ext cx="7295949" cy="1347537"/>
          </a:xfrm>
          <a:custGeom>
            <a:avLst/>
            <a:gdLst>
              <a:gd name="connsiteX0" fmla="*/ 7093819 w 7295949"/>
              <a:gd name="connsiteY0" fmla="*/ 0 h 1347537"/>
              <a:gd name="connsiteX1" fmla="*/ 7295949 w 7295949"/>
              <a:gd name="connsiteY1" fmla="*/ 0 h 1347537"/>
              <a:gd name="connsiteX2" fmla="*/ 7295949 w 7295949"/>
              <a:gd name="connsiteY2" fmla="*/ 1347537 h 1347537"/>
              <a:gd name="connsiteX3" fmla="*/ 0 w 7295949"/>
              <a:gd name="connsiteY3" fmla="*/ 1347537 h 1347537"/>
              <a:gd name="connsiteX4" fmla="*/ 0 w 7295949"/>
              <a:gd name="connsiteY4" fmla="*/ 635267 h 13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5949" h="1347537">
                <a:moveTo>
                  <a:pt x="7093819" y="0"/>
                </a:moveTo>
                <a:lnTo>
                  <a:pt x="7295949" y="0"/>
                </a:lnTo>
                <a:lnTo>
                  <a:pt x="7295949" y="1347537"/>
                </a:lnTo>
                <a:lnTo>
                  <a:pt x="0" y="1347537"/>
                </a:lnTo>
                <a:lnTo>
                  <a:pt x="0" y="635267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reihandform 3"/>
          <p:cNvSpPr/>
          <p:nvPr/>
        </p:nvSpPr>
        <p:spPr>
          <a:xfrm>
            <a:off x="2011680" y="981777"/>
            <a:ext cx="3580598" cy="1549667"/>
          </a:xfrm>
          <a:custGeom>
            <a:avLst/>
            <a:gdLst>
              <a:gd name="connsiteX0" fmla="*/ 0 w 3580598"/>
              <a:gd name="connsiteY0" fmla="*/ 1049154 h 1549667"/>
              <a:gd name="connsiteX1" fmla="*/ 0 w 3580598"/>
              <a:gd name="connsiteY1" fmla="*/ 1549667 h 1549667"/>
              <a:gd name="connsiteX2" fmla="*/ 3311091 w 3580598"/>
              <a:gd name="connsiteY2" fmla="*/ 1549667 h 1549667"/>
              <a:gd name="connsiteX3" fmla="*/ 3311091 w 3580598"/>
              <a:gd name="connsiteY3" fmla="*/ 0 h 1549667"/>
              <a:gd name="connsiteX4" fmla="*/ 3580598 w 3580598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598" h="1549667">
                <a:moveTo>
                  <a:pt x="0" y="1049154"/>
                </a:moveTo>
                <a:lnTo>
                  <a:pt x="0" y="1549667"/>
                </a:lnTo>
                <a:lnTo>
                  <a:pt x="3311091" y="1549667"/>
                </a:lnTo>
                <a:lnTo>
                  <a:pt x="3311091" y="0"/>
                </a:lnTo>
                <a:lnTo>
                  <a:pt x="3580598" y="0"/>
                </a:lnTo>
              </a:path>
            </a:pathLst>
          </a:custGeom>
          <a:noFill/>
          <a:ln w="25400">
            <a:solidFill>
              <a:srgbClr val="FF0000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5517656" y="1918886"/>
            <a:ext cx="1528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2 links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5505651" y="1270535"/>
            <a:ext cx="1357162" cy="2887579"/>
          </a:xfrm>
          <a:custGeom>
            <a:avLst/>
            <a:gdLst>
              <a:gd name="connsiteX0" fmla="*/ 1357162 w 1357162"/>
              <a:gd name="connsiteY0" fmla="*/ 2887579 h 2887579"/>
              <a:gd name="connsiteX1" fmla="*/ 1357162 w 1357162"/>
              <a:gd name="connsiteY1" fmla="*/ 2079057 h 2887579"/>
              <a:gd name="connsiteX2" fmla="*/ 48126 w 1357162"/>
              <a:gd name="connsiteY2" fmla="*/ 2079057 h 2887579"/>
              <a:gd name="connsiteX3" fmla="*/ 0 w 1357162"/>
              <a:gd name="connsiteY3" fmla="*/ 2079057 h 2887579"/>
              <a:gd name="connsiteX4" fmla="*/ 0 w 1357162"/>
              <a:gd name="connsiteY4" fmla="*/ 86627 h 2887579"/>
              <a:gd name="connsiteX5" fmla="*/ 346509 w 1357162"/>
              <a:gd name="connsiteY5" fmla="*/ 86627 h 2887579"/>
              <a:gd name="connsiteX6" fmla="*/ 346509 w 1357162"/>
              <a:gd name="connsiteY6" fmla="*/ 0 h 288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7162" h="2887579">
                <a:moveTo>
                  <a:pt x="1357162" y="2887579"/>
                </a:moveTo>
                <a:lnTo>
                  <a:pt x="1357162" y="2079057"/>
                </a:lnTo>
                <a:lnTo>
                  <a:pt x="48126" y="2079057"/>
                </a:lnTo>
                <a:lnTo>
                  <a:pt x="0" y="2079057"/>
                </a:lnTo>
                <a:lnTo>
                  <a:pt x="0" y="86627"/>
                </a:lnTo>
                <a:lnTo>
                  <a:pt x="346509" y="86627"/>
                </a:lnTo>
                <a:lnTo>
                  <a:pt x="346509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 30"/>
          <p:cNvSpPr/>
          <p:nvPr/>
        </p:nvSpPr>
        <p:spPr>
          <a:xfrm>
            <a:off x="1771048" y="3080084"/>
            <a:ext cx="3734603" cy="1078030"/>
          </a:xfrm>
          <a:custGeom>
            <a:avLst/>
            <a:gdLst>
              <a:gd name="connsiteX0" fmla="*/ 0 w 3734603"/>
              <a:gd name="connsiteY0" fmla="*/ 1078030 h 1078030"/>
              <a:gd name="connsiteX1" fmla="*/ 0 w 3734603"/>
              <a:gd name="connsiteY1" fmla="*/ 0 h 1078030"/>
              <a:gd name="connsiteX2" fmla="*/ 3734603 w 3734603"/>
              <a:gd name="connsiteY2" fmla="*/ 0 h 1078030"/>
              <a:gd name="connsiteX3" fmla="*/ 3734603 w 3734603"/>
              <a:gd name="connsiteY3" fmla="*/ 9625 h 107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03" h="1078030">
                <a:moveTo>
                  <a:pt x="0" y="1078030"/>
                </a:moveTo>
                <a:lnTo>
                  <a:pt x="0" y="0"/>
                </a:lnTo>
                <a:lnTo>
                  <a:pt x="3734603" y="0"/>
                </a:lnTo>
                <a:lnTo>
                  <a:pt x="3734603" y="9625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91629" y="2812580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Audio 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33043"/>
      </p:ext>
    </p:extLst>
  </p:cSld>
  <p:clrMapOvr>
    <a:masterClrMapping/>
  </p:clrMapOvr>
  <p:transition spd="slow" advTm="855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3707471" y="5205556"/>
            <a:ext cx="6418305" cy="1197822"/>
          </a:xfrm>
          <a:prstGeom prst="wedgeRoundRectCallout">
            <a:avLst>
              <a:gd name="adj1" fmla="val -31924"/>
              <a:gd name="adj2" fmla="val -2124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leitet die 2 zum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Barrelshifter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 soll 2 stellen nach links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shiften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337912" y="1414914"/>
            <a:ext cx="7295949" cy="1347537"/>
          </a:xfrm>
          <a:custGeom>
            <a:avLst/>
            <a:gdLst>
              <a:gd name="connsiteX0" fmla="*/ 7093819 w 7295949"/>
              <a:gd name="connsiteY0" fmla="*/ 0 h 1347537"/>
              <a:gd name="connsiteX1" fmla="*/ 7295949 w 7295949"/>
              <a:gd name="connsiteY1" fmla="*/ 0 h 1347537"/>
              <a:gd name="connsiteX2" fmla="*/ 7295949 w 7295949"/>
              <a:gd name="connsiteY2" fmla="*/ 1347537 h 1347537"/>
              <a:gd name="connsiteX3" fmla="*/ 0 w 7295949"/>
              <a:gd name="connsiteY3" fmla="*/ 1347537 h 1347537"/>
              <a:gd name="connsiteX4" fmla="*/ 0 w 7295949"/>
              <a:gd name="connsiteY4" fmla="*/ 635267 h 13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5949" h="1347537">
                <a:moveTo>
                  <a:pt x="7093819" y="0"/>
                </a:moveTo>
                <a:lnTo>
                  <a:pt x="7295949" y="0"/>
                </a:lnTo>
                <a:lnTo>
                  <a:pt x="7295949" y="1347537"/>
                </a:lnTo>
                <a:lnTo>
                  <a:pt x="0" y="1347537"/>
                </a:lnTo>
                <a:lnTo>
                  <a:pt x="0" y="635267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reihandform 3"/>
          <p:cNvSpPr/>
          <p:nvPr/>
        </p:nvSpPr>
        <p:spPr>
          <a:xfrm>
            <a:off x="2011680" y="981777"/>
            <a:ext cx="3580598" cy="1549667"/>
          </a:xfrm>
          <a:custGeom>
            <a:avLst/>
            <a:gdLst>
              <a:gd name="connsiteX0" fmla="*/ 0 w 3580598"/>
              <a:gd name="connsiteY0" fmla="*/ 1049154 h 1549667"/>
              <a:gd name="connsiteX1" fmla="*/ 0 w 3580598"/>
              <a:gd name="connsiteY1" fmla="*/ 1549667 h 1549667"/>
              <a:gd name="connsiteX2" fmla="*/ 3311091 w 3580598"/>
              <a:gd name="connsiteY2" fmla="*/ 1549667 h 1549667"/>
              <a:gd name="connsiteX3" fmla="*/ 3311091 w 3580598"/>
              <a:gd name="connsiteY3" fmla="*/ 0 h 1549667"/>
              <a:gd name="connsiteX4" fmla="*/ 3580598 w 3580598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598" h="1549667">
                <a:moveTo>
                  <a:pt x="0" y="1049154"/>
                </a:moveTo>
                <a:lnTo>
                  <a:pt x="0" y="1549667"/>
                </a:lnTo>
                <a:lnTo>
                  <a:pt x="3311091" y="1549667"/>
                </a:lnTo>
                <a:lnTo>
                  <a:pt x="3311091" y="0"/>
                </a:lnTo>
                <a:lnTo>
                  <a:pt x="3580598" y="0"/>
                </a:lnTo>
              </a:path>
            </a:pathLst>
          </a:custGeom>
          <a:noFill/>
          <a:ln w="25400">
            <a:solidFill>
              <a:srgbClr val="FF0000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5517656" y="1918886"/>
            <a:ext cx="12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2 links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5505651" y="1270535"/>
            <a:ext cx="1357162" cy="2887579"/>
          </a:xfrm>
          <a:custGeom>
            <a:avLst/>
            <a:gdLst>
              <a:gd name="connsiteX0" fmla="*/ 1357162 w 1357162"/>
              <a:gd name="connsiteY0" fmla="*/ 2887579 h 2887579"/>
              <a:gd name="connsiteX1" fmla="*/ 1357162 w 1357162"/>
              <a:gd name="connsiteY1" fmla="*/ 2079057 h 2887579"/>
              <a:gd name="connsiteX2" fmla="*/ 48126 w 1357162"/>
              <a:gd name="connsiteY2" fmla="*/ 2079057 h 2887579"/>
              <a:gd name="connsiteX3" fmla="*/ 0 w 1357162"/>
              <a:gd name="connsiteY3" fmla="*/ 2079057 h 2887579"/>
              <a:gd name="connsiteX4" fmla="*/ 0 w 1357162"/>
              <a:gd name="connsiteY4" fmla="*/ 86627 h 2887579"/>
              <a:gd name="connsiteX5" fmla="*/ 346509 w 1357162"/>
              <a:gd name="connsiteY5" fmla="*/ 86627 h 2887579"/>
              <a:gd name="connsiteX6" fmla="*/ 346509 w 1357162"/>
              <a:gd name="connsiteY6" fmla="*/ 0 h 288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7162" h="2887579">
                <a:moveTo>
                  <a:pt x="1357162" y="2887579"/>
                </a:moveTo>
                <a:lnTo>
                  <a:pt x="1357162" y="2079057"/>
                </a:lnTo>
                <a:lnTo>
                  <a:pt x="48126" y="2079057"/>
                </a:lnTo>
                <a:lnTo>
                  <a:pt x="0" y="2079057"/>
                </a:lnTo>
                <a:lnTo>
                  <a:pt x="0" y="86627"/>
                </a:lnTo>
                <a:lnTo>
                  <a:pt x="346509" y="86627"/>
                </a:lnTo>
                <a:lnTo>
                  <a:pt x="346509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771048" y="3080084"/>
            <a:ext cx="3734603" cy="1078030"/>
          </a:xfrm>
          <a:custGeom>
            <a:avLst/>
            <a:gdLst>
              <a:gd name="connsiteX0" fmla="*/ 0 w 3734603"/>
              <a:gd name="connsiteY0" fmla="*/ 1078030 h 1078030"/>
              <a:gd name="connsiteX1" fmla="*/ 0 w 3734603"/>
              <a:gd name="connsiteY1" fmla="*/ 0 h 1078030"/>
              <a:gd name="connsiteX2" fmla="*/ 3734603 w 3734603"/>
              <a:gd name="connsiteY2" fmla="*/ 0 h 1078030"/>
              <a:gd name="connsiteX3" fmla="*/ 3734603 w 3734603"/>
              <a:gd name="connsiteY3" fmla="*/ 9625 h 107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03" h="1078030">
                <a:moveTo>
                  <a:pt x="0" y="1078030"/>
                </a:moveTo>
                <a:lnTo>
                  <a:pt x="0" y="0"/>
                </a:lnTo>
                <a:lnTo>
                  <a:pt x="3734603" y="0"/>
                </a:lnTo>
                <a:lnTo>
                  <a:pt x="3734603" y="9625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45485" y="153368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48048"/>
      </p:ext>
    </p:extLst>
  </p:cSld>
  <p:clrMapOvr>
    <a:masterClrMapping/>
  </p:clrMapOvr>
  <p:transition spd="slow" advTm="84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1120853" y="5198510"/>
            <a:ext cx="6418305" cy="1197822"/>
          </a:xfrm>
          <a:prstGeom prst="wedgeRoundRectCallout">
            <a:avLst>
              <a:gd name="adj1" fmla="val -48120"/>
              <a:gd name="adj2" fmla="val -1915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Ergebnis: 180 wird beim nächsten Takt in R0 eingetragen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337912" y="1414914"/>
            <a:ext cx="7295949" cy="1347537"/>
          </a:xfrm>
          <a:custGeom>
            <a:avLst/>
            <a:gdLst>
              <a:gd name="connsiteX0" fmla="*/ 7093819 w 7295949"/>
              <a:gd name="connsiteY0" fmla="*/ 0 h 1347537"/>
              <a:gd name="connsiteX1" fmla="*/ 7295949 w 7295949"/>
              <a:gd name="connsiteY1" fmla="*/ 0 h 1347537"/>
              <a:gd name="connsiteX2" fmla="*/ 7295949 w 7295949"/>
              <a:gd name="connsiteY2" fmla="*/ 1347537 h 1347537"/>
              <a:gd name="connsiteX3" fmla="*/ 0 w 7295949"/>
              <a:gd name="connsiteY3" fmla="*/ 1347537 h 1347537"/>
              <a:gd name="connsiteX4" fmla="*/ 0 w 7295949"/>
              <a:gd name="connsiteY4" fmla="*/ 635267 h 13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5949" h="1347537">
                <a:moveTo>
                  <a:pt x="7093819" y="0"/>
                </a:moveTo>
                <a:lnTo>
                  <a:pt x="7295949" y="0"/>
                </a:lnTo>
                <a:lnTo>
                  <a:pt x="7295949" y="1347537"/>
                </a:lnTo>
                <a:lnTo>
                  <a:pt x="0" y="1347537"/>
                </a:lnTo>
                <a:lnTo>
                  <a:pt x="0" y="635267"/>
                </a:lnTo>
              </a:path>
            </a:pathLst>
          </a:custGeom>
          <a:noFill/>
          <a:ln w="4445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reihandform 3"/>
          <p:cNvSpPr/>
          <p:nvPr/>
        </p:nvSpPr>
        <p:spPr>
          <a:xfrm>
            <a:off x="2011680" y="981777"/>
            <a:ext cx="3580598" cy="1549667"/>
          </a:xfrm>
          <a:custGeom>
            <a:avLst/>
            <a:gdLst>
              <a:gd name="connsiteX0" fmla="*/ 0 w 3580598"/>
              <a:gd name="connsiteY0" fmla="*/ 1049154 h 1549667"/>
              <a:gd name="connsiteX1" fmla="*/ 0 w 3580598"/>
              <a:gd name="connsiteY1" fmla="*/ 1549667 h 1549667"/>
              <a:gd name="connsiteX2" fmla="*/ 3311091 w 3580598"/>
              <a:gd name="connsiteY2" fmla="*/ 1549667 h 1549667"/>
              <a:gd name="connsiteX3" fmla="*/ 3311091 w 3580598"/>
              <a:gd name="connsiteY3" fmla="*/ 0 h 1549667"/>
              <a:gd name="connsiteX4" fmla="*/ 3580598 w 3580598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598" h="1549667">
                <a:moveTo>
                  <a:pt x="0" y="1049154"/>
                </a:moveTo>
                <a:lnTo>
                  <a:pt x="0" y="1549667"/>
                </a:lnTo>
                <a:lnTo>
                  <a:pt x="3311091" y="1549667"/>
                </a:lnTo>
                <a:lnTo>
                  <a:pt x="3311091" y="0"/>
                </a:lnTo>
                <a:lnTo>
                  <a:pt x="3580598" y="0"/>
                </a:lnTo>
              </a:path>
            </a:pathLst>
          </a:custGeom>
          <a:noFill/>
          <a:ln w="25400">
            <a:solidFill>
              <a:srgbClr val="FF0000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5517656" y="1918886"/>
            <a:ext cx="12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2 links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5505651" y="1270535"/>
            <a:ext cx="1357162" cy="2887579"/>
          </a:xfrm>
          <a:custGeom>
            <a:avLst/>
            <a:gdLst>
              <a:gd name="connsiteX0" fmla="*/ 1357162 w 1357162"/>
              <a:gd name="connsiteY0" fmla="*/ 2887579 h 2887579"/>
              <a:gd name="connsiteX1" fmla="*/ 1357162 w 1357162"/>
              <a:gd name="connsiteY1" fmla="*/ 2079057 h 2887579"/>
              <a:gd name="connsiteX2" fmla="*/ 48126 w 1357162"/>
              <a:gd name="connsiteY2" fmla="*/ 2079057 h 2887579"/>
              <a:gd name="connsiteX3" fmla="*/ 0 w 1357162"/>
              <a:gd name="connsiteY3" fmla="*/ 2079057 h 2887579"/>
              <a:gd name="connsiteX4" fmla="*/ 0 w 1357162"/>
              <a:gd name="connsiteY4" fmla="*/ 86627 h 2887579"/>
              <a:gd name="connsiteX5" fmla="*/ 346509 w 1357162"/>
              <a:gd name="connsiteY5" fmla="*/ 86627 h 2887579"/>
              <a:gd name="connsiteX6" fmla="*/ 346509 w 1357162"/>
              <a:gd name="connsiteY6" fmla="*/ 0 h 288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7162" h="2887579">
                <a:moveTo>
                  <a:pt x="1357162" y="2887579"/>
                </a:moveTo>
                <a:lnTo>
                  <a:pt x="1357162" y="2079057"/>
                </a:lnTo>
                <a:lnTo>
                  <a:pt x="48126" y="2079057"/>
                </a:lnTo>
                <a:lnTo>
                  <a:pt x="0" y="2079057"/>
                </a:lnTo>
                <a:lnTo>
                  <a:pt x="0" y="86627"/>
                </a:lnTo>
                <a:lnTo>
                  <a:pt x="346509" y="86627"/>
                </a:lnTo>
                <a:lnTo>
                  <a:pt x="346509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771048" y="3080084"/>
            <a:ext cx="3734603" cy="1078030"/>
          </a:xfrm>
          <a:custGeom>
            <a:avLst/>
            <a:gdLst>
              <a:gd name="connsiteX0" fmla="*/ 0 w 3734603"/>
              <a:gd name="connsiteY0" fmla="*/ 1078030 h 1078030"/>
              <a:gd name="connsiteX1" fmla="*/ 0 w 3734603"/>
              <a:gd name="connsiteY1" fmla="*/ 0 h 1078030"/>
              <a:gd name="connsiteX2" fmla="*/ 3734603 w 3734603"/>
              <a:gd name="connsiteY2" fmla="*/ 0 h 1078030"/>
              <a:gd name="connsiteX3" fmla="*/ 3734603 w 3734603"/>
              <a:gd name="connsiteY3" fmla="*/ 9625 h 107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03" h="1078030">
                <a:moveTo>
                  <a:pt x="0" y="1078030"/>
                </a:moveTo>
                <a:lnTo>
                  <a:pt x="0" y="0"/>
                </a:lnTo>
                <a:lnTo>
                  <a:pt x="3734603" y="0"/>
                </a:lnTo>
                <a:lnTo>
                  <a:pt x="3734603" y="9625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968" y="233150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63566"/>
      </p:ext>
    </p:extLst>
  </p:cSld>
  <p:clrMapOvr>
    <a:masterClrMapping/>
  </p:clrMapOvr>
  <p:transition spd="slow" advTm="215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LSL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2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2874" y="211503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Vertikaler Bildlauf 6"/>
          <p:cNvSpPr/>
          <p:nvPr/>
        </p:nvSpPr>
        <p:spPr>
          <a:xfrm>
            <a:off x="3634467" y="1804737"/>
            <a:ext cx="5046777" cy="3262964"/>
          </a:xfrm>
          <a:prstGeom prst="verticalScroll">
            <a:avLst>
              <a:gd name="adj" fmla="val 5634"/>
            </a:avLst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Das Leitwerk (Steuerung) entschlüsselt (dekodiert) Maschinenbefehle indem es Verbindungen zwischen den einzelnen Funktionsblöcken schaltet. Dazu benötigt es eine Menge Multiplexer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1" name="Audio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62640"/>
      </p:ext>
    </p:extLst>
  </p:cSld>
  <p:clrMapOvr>
    <a:masterClrMapping/>
  </p:clrMapOvr>
  <p:transition spd="slow" advTm="6709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7188530" y="5831620"/>
            <a:ext cx="4617016" cy="864300"/>
          </a:xfrm>
          <a:prstGeom prst="wedgeRoundRectCallout">
            <a:avLst>
              <a:gd name="adj1" fmla="val -66671"/>
              <a:gd name="adj2" fmla="val -136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Anweisung im Codespeicher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Textfeld 97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r>
              <a:rPr lang="de-DE" sz="2400" dirty="0" smtClean="0">
                <a:solidFill>
                  <a:srgbClr val="FF0000"/>
                </a:solidFill>
              </a:rPr>
              <a:t> R0,R1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7878" y="487661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Freihandform 137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2" name="Audio 1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33937"/>
      </p:ext>
    </p:extLst>
  </p:cSld>
  <p:clrMapOvr>
    <a:masterClrMapping/>
  </p:clrMapOvr>
  <p:transition spd="slow" advTm="303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079574" y="5827977"/>
            <a:ext cx="4617016" cy="864300"/>
          </a:xfrm>
          <a:prstGeom prst="wedgeRoundRectCallout">
            <a:avLst>
              <a:gd name="adj1" fmla="val -76886"/>
              <a:gd name="adj2" fmla="val -6705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Gelangt in das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Instruction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Register (IR)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Textfeld 97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r>
              <a:rPr lang="de-DE" sz="2400" dirty="0" smtClean="0">
                <a:solidFill>
                  <a:srgbClr val="FF0000"/>
                </a:solidFill>
              </a:rPr>
              <a:t> R0,R1,R2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388" y="450327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Freihandform 91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4950"/>
      </p:ext>
    </p:extLst>
  </p:cSld>
  <p:clrMapOvr>
    <a:masterClrMapping/>
  </p:clrMapOvr>
  <p:transition spd="slow" advTm="82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079574" y="5827977"/>
            <a:ext cx="4617016" cy="864300"/>
          </a:xfrm>
          <a:prstGeom prst="wedgeRoundRectCallout">
            <a:avLst>
              <a:gd name="adj1" fmla="val -69589"/>
              <a:gd name="adj2" fmla="val -291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Codespeicher steht die nächste Instruktion bereit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Textfeld 97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r>
              <a:rPr lang="de-DE" sz="2400" dirty="0" smtClean="0">
                <a:solidFill>
                  <a:srgbClr val="FF0000"/>
                </a:solidFill>
              </a:rPr>
              <a:t> R0,R1,R2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581" y="49406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Freihandform 91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03307"/>
      </p:ext>
    </p:extLst>
  </p:cSld>
  <p:clrMapOvr>
    <a:masterClrMapping/>
  </p:clrMapOvr>
  <p:transition spd="slow" advTm="47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3709969" y="2742611"/>
            <a:ext cx="4617016" cy="864300"/>
          </a:xfrm>
          <a:prstGeom prst="wedgeRoundRectCallout">
            <a:avLst>
              <a:gd name="adj1" fmla="val -69589"/>
              <a:gd name="adj2" fmla="val -291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schaltet eine Verbindung von R1 nach R0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Textfeld 97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r>
              <a:rPr lang="de-DE" sz="2400" dirty="0" smtClean="0">
                <a:solidFill>
                  <a:srgbClr val="FF0000"/>
                </a:solidFill>
              </a:rPr>
              <a:t> R0,R1,R2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ihandform 2"/>
          <p:cNvSpPr/>
          <p:nvPr/>
        </p:nvSpPr>
        <p:spPr>
          <a:xfrm>
            <a:off x="1337912" y="2021305"/>
            <a:ext cx="221381" cy="789272"/>
          </a:xfrm>
          <a:custGeom>
            <a:avLst/>
            <a:gdLst>
              <a:gd name="connsiteX0" fmla="*/ 221381 w 221381"/>
              <a:gd name="connsiteY0" fmla="*/ 0 h 789272"/>
              <a:gd name="connsiteX1" fmla="*/ 221381 w 221381"/>
              <a:gd name="connsiteY1" fmla="*/ 789272 h 789272"/>
              <a:gd name="connsiteX2" fmla="*/ 0 w 221381"/>
              <a:gd name="connsiteY2" fmla="*/ 789272 h 789272"/>
              <a:gd name="connsiteX3" fmla="*/ 0 w 221381"/>
              <a:gd name="connsiteY3" fmla="*/ 19251 h 78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381" h="789272">
                <a:moveTo>
                  <a:pt x="221381" y="0"/>
                </a:moveTo>
                <a:lnTo>
                  <a:pt x="221381" y="789272"/>
                </a:lnTo>
                <a:lnTo>
                  <a:pt x="0" y="789272"/>
                </a:lnTo>
                <a:lnTo>
                  <a:pt x="0" y="19251"/>
                </a:lnTo>
              </a:path>
            </a:pathLst>
          </a:custGeom>
          <a:noFill/>
          <a:ln w="28575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2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9779" y="212425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59673"/>
      </p:ext>
    </p:extLst>
  </p:cSld>
  <p:clrMapOvr>
    <a:masterClrMapping/>
  </p:clrMapOvr>
  <p:transition spd="slow" advTm="175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178023" y="5802978"/>
            <a:ext cx="5318528" cy="864300"/>
          </a:xfrm>
          <a:prstGeom prst="wedgeRoundRectCallout">
            <a:avLst>
              <a:gd name="adj1" fmla="val -69589"/>
              <a:gd name="adj2" fmla="val -291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gelangt die nächste Instruktion in das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Instructionregister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R2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ihandform 2"/>
          <p:cNvSpPr/>
          <p:nvPr/>
        </p:nvSpPr>
        <p:spPr>
          <a:xfrm>
            <a:off x="1337912" y="2021305"/>
            <a:ext cx="221381" cy="789272"/>
          </a:xfrm>
          <a:custGeom>
            <a:avLst/>
            <a:gdLst>
              <a:gd name="connsiteX0" fmla="*/ 221381 w 221381"/>
              <a:gd name="connsiteY0" fmla="*/ 0 h 789272"/>
              <a:gd name="connsiteX1" fmla="*/ 221381 w 221381"/>
              <a:gd name="connsiteY1" fmla="*/ 789272 h 789272"/>
              <a:gd name="connsiteX2" fmla="*/ 0 w 221381"/>
              <a:gd name="connsiteY2" fmla="*/ 789272 h 789272"/>
              <a:gd name="connsiteX3" fmla="*/ 0 w 221381"/>
              <a:gd name="connsiteY3" fmla="*/ 19251 h 78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381" h="789272">
                <a:moveTo>
                  <a:pt x="221381" y="0"/>
                </a:moveTo>
                <a:lnTo>
                  <a:pt x="221381" y="789272"/>
                </a:lnTo>
                <a:lnTo>
                  <a:pt x="0" y="789272"/>
                </a:lnTo>
                <a:lnTo>
                  <a:pt x="0" y="19251"/>
                </a:lnTo>
              </a:path>
            </a:pathLst>
          </a:custGeom>
          <a:noFill/>
          <a:ln w="28575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581" y="49406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r>
              <a:rPr lang="de-DE" sz="2400" dirty="0" smtClean="0">
                <a:solidFill>
                  <a:srgbClr val="FF0000"/>
                </a:solidFill>
              </a:rPr>
              <a:t> R3,#45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61200"/>
      </p:ext>
    </p:extLst>
  </p:cSld>
  <p:clrMapOvr>
    <a:masterClrMapping/>
  </p:clrMapOvr>
  <p:transition spd="slow" advTm="24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R2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r>
              <a:rPr lang="de-DE" sz="2400" dirty="0" smtClean="0">
                <a:solidFill>
                  <a:srgbClr val="FF0000"/>
                </a:solidFill>
              </a:rPr>
              <a:t> R3,#45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91226" y="991402"/>
            <a:ext cx="3801051" cy="1549667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0" y="10395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48759" y="1921245"/>
            <a:ext cx="6132201" cy="847208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  <a:gd name="connsiteX0" fmla="*/ 6678 w 4254366"/>
              <a:gd name="connsiteY0" fmla="*/ 1592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6678" y="1592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339266" y="1414914"/>
            <a:ext cx="7294595" cy="1559292"/>
          </a:xfrm>
          <a:custGeom>
            <a:avLst/>
            <a:gdLst>
              <a:gd name="connsiteX0" fmla="*/ 7064943 w 7286324"/>
              <a:gd name="connsiteY0" fmla="*/ 0 h 1559292"/>
              <a:gd name="connsiteX1" fmla="*/ 7286324 w 7286324"/>
              <a:gd name="connsiteY1" fmla="*/ 0 h 1559292"/>
              <a:gd name="connsiteX2" fmla="*/ 7286324 w 7286324"/>
              <a:gd name="connsiteY2" fmla="*/ 1559292 h 1559292"/>
              <a:gd name="connsiteX3" fmla="*/ 0 w 7286324"/>
              <a:gd name="connsiteY3" fmla="*/ 1559292 h 1559292"/>
              <a:gd name="connsiteX4" fmla="*/ 9625 w 7286324"/>
              <a:gd name="connsiteY4" fmla="*/ 1463040 h 1559292"/>
              <a:gd name="connsiteX5" fmla="*/ 9625 w 7286324"/>
              <a:gd name="connsiteY5" fmla="*/ 606391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324" h="1559292">
                <a:moveTo>
                  <a:pt x="7064943" y="0"/>
                </a:moveTo>
                <a:lnTo>
                  <a:pt x="7286324" y="0"/>
                </a:lnTo>
                <a:lnTo>
                  <a:pt x="7286324" y="1559292"/>
                </a:lnTo>
                <a:lnTo>
                  <a:pt x="0" y="1559292"/>
                </a:lnTo>
                <a:lnTo>
                  <a:pt x="9625" y="1463040"/>
                </a:lnTo>
                <a:lnTo>
                  <a:pt x="9625" y="606391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8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04399" y="144592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51975" y="3544612"/>
            <a:ext cx="6418305" cy="1704000"/>
          </a:xfrm>
          <a:prstGeom prst="wedgeRoundRectCallout">
            <a:avLst>
              <a:gd name="adj1" fmla="val 14565"/>
              <a:gd name="adj2" fmla="val -826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schaltet folgende Verbindungen: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Von R2 über den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Barrelshifter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zur ALU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Von R1 zur ALU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Von der ALU zu R0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Audio 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127149"/>
      </p:ext>
    </p:extLst>
  </p:cSld>
  <p:clrMapOvr>
    <a:masterClrMapping/>
  </p:clrMapOvr>
  <p:transition spd="slow" advTm="303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add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R0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R1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R2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6" y="5185112"/>
            <a:ext cx="230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r>
              <a:rPr lang="de-DE" sz="2400" dirty="0" smtClean="0">
                <a:solidFill>
                  <a:srgbClr val="FF0000"/>
                </a:solidFill>
              </a:rPr>
              <a:t> R3,#45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91226" y="991402"/>
            <a:ext cx="3801051" cy="1549667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0" y="10395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48759" y="1921245"/>
            <a:ext cx="6132201" cy="847208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  <a:gd name="connsiteX0" fmla="*/ 6678 w 4254366"/>
              <a:gd name="connsiteY0" fmla="*/ 1592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6678" y="1592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339266" y="1414914"/>
            <a:ext cx="7294595" cy="1559292"/>
          </a:xfrm>
          <a:custGeom>
            <a:avLst/>
            <a:gdLst>
              <a:gd name="connsiteX0" fmla="*/ 7064943 w 7286324"/>
              <a:gd name="connsiteY0" fmla="*/ 0 h 1559292"/>
              <a:gd name="connsiteX1" fmla="*/ 7286324 w 7286324"/>
              <a:gd name="connsiteY1" fmla="*/ 0 h 1559292"/>
              <a:gd name="connsiteX2" fmla="*/ 7286324 w 7286324"/>
              <a:gd name="connsiteY2" fmla="*/ 1559292 h 1559292"/>
              <a:gd name="connsiteX3" fmla="*/ 0 w 7286324"/>
              <a:gd name="connsiteY3" fmla="*/ 1559292 h 1559292"/>
              <a:gd name="connsiteX4" fmla="*/ 9625 w 7286324"/>
              <a:gd name="connsiteY4" fmla="*/ 1463040 h 1559292"/>
              <a:gd name="connsiteX5" fmla="*/ 9625 w 7286324"/>
              <a:gd name="connsiteY5" fmla="*/ 606391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324" h="1559292">
                <a:moveTo>
                  <a:pt x="7064943" y="0"/>
                </a:moveTo>
                <a:lnTo>
                  <a:pt x="7286324" y="0"/>
                </a:lnTo>
                <a:lnTo>
                  <a:pt x="7286324" y="1559292"/>
                </a:lnTo>
                <a:lnTo>
                  <a:pt x="0" y="1559292"/>
                </a:lnTo>
                <a:lnTo>
                  <a:pt x="9625" y="1463040"/>
                </a:lnTo>
                <a:lnTo>
                  <a:pt x="9625" y="606391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8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03654" y="154077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831864" y="5051870"/>
            <a:ext cx="6418305" cy="1704000"/>
          </a:xfrm>
          <a:prstGeom prst="wedgeRoundRectCallout">
            <a:avLst>
              <a:gd name="adj1" fmla="val 2718"/>
              <a:gd name="adj2" fmla="val -15099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Leitwerk leitet den Add-Befehl zur ALU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771048" y="2021305"/>
            <a:ext cx="6140918" cy="2146434"/>
          </a:xfrm>
          <a:custGeom>
            <a:avLst/>
            <a:gdLst>
              <a:gd name="connsiteX0" fmla="*/ 0 w 6140918"/>
              <a:gd name="connsiteY0" fmla="*/ 2146434 h 2146434"/>
              <a:gd name="connsiteX1" fmla="*/ 0 w 6140918"/>
              <a:gd name="connsiteY1" fmla="*/ 1434164 h 2146434"/>
              <a:gd name="connsiteX2" fmla="*/ 6140918 w 6140918"/>
              <a:gd name="connsiteY2" fmla="*/ 1434164 h 2146434"/>
              <a:gd name="connsiteX3" fmla="*/ 6140918 w 6140918"/>
              <a:gd name="connsiteY3" fmla="*/ 0 h 214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0918" h="2146434">
                <a:moveTo>
                  <a:pt x="0" y="2146434"/>
                </a:moveTo>
                <a:lnTo>
                  <a:pt x="0" y="1434164"/>
                </a:lnTo>
                <a:lnTo>
                  <a:pt x="6140918" y="1434164"/>
                </a:lnTo>
                <a:lnTo>
                  <a:pt x="6140918" y="0"/>
                </a:lnTo>
              </a:path>
            </a:pathLst>
          </a:custGeom>
          <a:noFill/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7934485" y="1932659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chemeClr val="accent5">
                    <a:lumMod val="75000"/>
                  </a:schemeClr>
                </a:solidFill>
              </a:rPr>
              <a:t>add</a:t>
            </a:r>
            <a:endParaRPr lang="de-DE" sz="24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1" name="Audio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96857"/>
      </p:ext>
    </p:extLst>
  </p:cSld>
  <p:clrMapOvr>
    <a:masterClrMapping/>
  </p:clrMapOvr>
  <p:transition spd="slow" advTm="234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/>
          <p:cNvSpPr/>
          <p:nvPr/>
        </p:nvSpPr>
        <p:spPr>
          <a:xfrm>
            <a:off x="1233722" y="4169956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7" y="92633"/>
            <a:ext cx="4687330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Steuerung, Leitwerk, Dekodierung</a:t>
            </a:r>
            <a:endParaRPr lang="de-DE" sz="2400" dirty="0"/>
          </a:p>
        </p:txBody>
      </p:sp>
      <p:grpSp>
        <p:nvGrpSpPr>
          <p:cNvPr id="5" name="Gruppieren 4"/>
          <p:cNvGrpSpPr/>
          <p:nvPr/>
        </p:nvGrpSpPr>
        <p:grpSpPr>
          <a:xfrm rot="16200000">
            <a:off x="2520356" y="-319894"/>
            <a:ext cx="1061630" cy="3659766"/>
            <a:chOff x="4736334" y="1087964"/>
            <a:chExt cx="1061630" cy="3659766"/>
          </a:xfrm>
        </p:grpSpPr>
        <p:sp>
          <p:nvSpPr>
            <p:cNvPr id="10" name="Rechteck 9"/>
            <p:cNvSpPr/>
            <p:nvPr/>
          </p:nvSpPr>
          <p:spPr>
            <a:xfrm>
              <a:off x="4748806" y="1516964"/>
              <a:ext cx="1049153" cy="32120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743725" y="108796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743724" y="130379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743723" y="154212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743723" y="1778841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743725" y="199437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4743724" y="221021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743723" y="2448533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R6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743723" y="268525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R7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743722" y="289639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R8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43721" y="311222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R9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743720" y="3350550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R10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4743720" y="3587269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R11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36336" y="3820897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R12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36335" y="4036732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R13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/>
            <p:cNvSpPr/>
            <p:nvPr/>
          </p:nvSpPr>
          <p:spPr>
            <a:xfrm>
              <a:off x="4736334" y="4275055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R14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4736334" y="4511774"/>
              <a:ext cx="1054239" cy="235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R15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Freihandform 26"/>
          <p:cNvSpPr/>
          <p:nvPr/>
        </p:nvSpPr>
        <p:spPr>
          <a:xfrm>
            <a:off x="7680961" y="728502"/>
            <a:ext cx="719946" cy="1344526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5570481" y="1528938"/>
            <a:ext cx="1596402" cy="2817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MUL/DIV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592129" y="728502"/>
            <a:ext cx="1596401" cy="5161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Barrelshifter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221287" y="2364259"/>
            <a:ext cx="8904489" cy="14828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b" anchorCtr="0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Leitwerk bzw. Steuerung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4" name="Textfeld 73"/>
          <p:cNvSpPr txBox="1"/>
          <p:nvPr/>
        </p:nvSpPr>
        <p:spPr>
          <a:xfrm>
            <a:off x="8585735" y="4106456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</a:t>
            </a:r>
            <a:r>
              <a:rPr lang="de-DE" sz="2400" dirty="0" smtClean="0">
                <a:solidFill>
                  <a:srgbClr val="FF0000"/>
                </a:solidFill>
              </a:rPr>
              <a:t> Register IR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6" name="Rechteck 75"/>
          <p:cNvSpPr/>
          <p:nvPr/>
        </p:nvSpPr>
        <p:spPr>
          <a:xfrm>
            <a:off x="1221287" y="4166077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mov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88" name="Gruppieren 87"/>
          <p:cNvGrpSpPr/>
          <p:nvPr/>
        </p:nvGrpSpPr>
        <p:grpSpPr>
          <a:xfrm>
            <a:off x="516522" y="4162198"/>
            <a:ext cx="822744" cy="334667"/>
            <a:chOff x="634501" y="4166077"/>
            <a:chExt cx="542807" cy="242400"/>
          </a:xfrm>
        </p:grpSpPr>
        <p:sp>
          <p:nvSpPr>
            <p:cNvPr id="77" name="Google Shape;167;p1"/>
            <p:cNvSpPr/>
            <p:nvPr/>
          </p:nvSpPr>
          <p:spPr>
            <a:xfrm rot="5400000">
              <a:off x="1100058" y="4252774"/>
              <a:ext cx="85500" cy="69000"/>
            </a:xfrm>
            <a:prstGeom prst="triangle">
              <a:avLst>
                <a:gd name="adj" fmla="val 4677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181;p1"/>
            <p:cNvGrpSpPr/>
            <p:nvPr/>
          </p:nvGrpSpPr>
          <p:grpSpPr>
            <a:xfrm>
              <a:off x="634501" y="4166077"/>
              <a:ext cx="321600" cy="242400"/>
              <a:chOff x="3340463" y="3231810"/>
              <a:chExt cx="321600" cy="242400"/>
            </a:xfrm>
          </p:grpSpPr>
          <p:sp>
            <p:nvSpPr>
              <p:cNvPr id="79" name="Google Shape;182;p1"/>
              <p:cNvSpPr/>
              <p:nvPr/>
            </p:nvSpPr>
            <p:spPr>
              <a:xfrm>
                <a:off x="3340463" y="3231810"/>
                <a:ext cx="321600" cy="242400"/>
              </a:xfrm>
              <a:prstGeom prst="rect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0" name="Google Shape;183;p1"/>
              <p:cNvGrpSpPr/>
              <p:nvPr/>
            </p:nvGrpSpPr>
            <p:grpSpPr>
              <a:xfrm>
                <a:off x="3384040" y="3359591"/>
                <a:ext cx="243104" cy="80522"/>
                <a:chOff x="4549560" y="3416921"/>
                <a:chExt cx="373776" cy="119700"/>
              </a:xfrm>
            </p:grpSpPr>
            <p:grpSp>
              <p:nvGrpSpPr>
                <p:cNvPr id="81" name="Google Shape;184;p1"/>
                <p:cNvGrpSpPr/>
                <p:nvPr/>
              </p:nvGrpSpPr>
              <p:grpSpPr>
                <a:xfrm>
                  <a:off x="4549560" y="3423823"/>
                  <a:ext cx="373776" cy="109441"/>
                  <a:chOff x="4548863" y="3423338"/>
                  <a:chExt cx="348412" cy="108037"/>
                </a:xfrm>
              </p:grpSpPr>
              <p:cxnSp>
                <p:nvCxnSpPr>
                  <p:cNvPr id="83" name="Google Shape;185;p1"/>
                  <p:cNvCxnSpPr/>
                  <p:nvPr/>
                </p:nvCxnSpPr>
                <p:spPr>
                  <a:xfrm>
                    <a:off x="4782675" y="3516863"/>
                    <a:ext cx="114600" cy="48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" name="Google Shape;186;p1"/>
                  <p:cNvCxnSpPr/>
                  <p:nvPr/>
                </p:nvCxnSpPr>
                <p:spPr>
                  <a:xfrm>
                    <a:off x="4656900" y="3423338"/>
                    <a:ext cx="122400" cy="66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" name="Google Shape;187;p1"/>
                  <p:cNvCxnSpPr/>
                  <p:nvPr/>
                </p:nvCxnSpPr>
                <p:spPr>
                  <a:xfrm rot="10800000">
                    <a:off x="4548863" y="3529875"/>
                    <a:ext cx="103200" cy="15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" name="Google Shape;188;p1"/>
                  <p:cNvCxnSpPr/>
                  <p:nvPr/>
                </p:nvCxnSpPr>
                <p:spPr>
                  <a:xfrm rot="10800000">
                    <a:off x="4782675" y="3434663"/>
                    <a:ext cx="0" cy="82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cxnSp>
              <p:nvCxnSpPr>
                <p:cNvPr id="82" name="Google Shape;189;p1"/>
                <p:cNvCxnSpPr/>
                <p:nvPr/>
              </p:nvCxnSpPr>
              <p:spPr>
                <a:xfrm rot="10800000" flipH="1">
                  <a:off x="4663350" y="3416921"/>
                  <a:ext cx="1500" cy="119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cxnSp>
          <p:nvCxnSpPr>
            <p:cNvPr id="87" name="Google Shape;190;p1"/>
            <p:cNvCxnSpPr>
              <a:stCxn id="79" idx="3"/>
              <a:endCxn id="77" idx="3"/>
            </p:cNvCxnSpPr>
            <p:nvPr/>
          </p:nvCxnSpPr>
          <p:spPr>
            <a:xfrm rot="10800000" flipH="1">
              <a:off x="956101" y="4284577"/>
              <a:ext cx="152100" cy="2700"/>
            </a:xfrm>
            <a:prstGeom prst="straightConnector1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0" name="Freihandform 89"/>
          <p:cNvSpPr/>
          <p:nvPr/>
        </p:nvSpPr>
        <p:spPr>
          <a:xfrm>
            <a:off x="1097280" y="1463040"/>
            <a:ext cx="125128" cy="2849078"/>
          </a:xfrm>
          <a:custGeom>
            <a:avLst/>
            <a:gdLst>
              <a:gd name="connsiteX0" fmla="*/ 0 w 125128"/>
              <a:gd name="connsiteY0" fmla="*/ 2849078 h 2849078"/>
              <a:gd name="connsiteX1" fmla="*/ 0 w 125128"/>
              <a:gd name="connsiteY1" fmla="*/ 0 h 2849078"/>
              <a:gd name="connsiteX2" fmla="*/ 125128 w 125128"/>
              <a:gd name="connsiteY2" fmla="*/ 0 h 28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28" h="2849078">
                <a:moveTo>
                  <a:pt x="0" y="2849078"/>
                </a:moveTo>
                <a:lnTo>
                  <a:pt x="0" y="0"/>
                </a:lnTo>
                <a:lnTo>
                  <a:pt x="1251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Rechteck 90"/>
          <p:cNvSpPr/>
          <p:nvPr/>
        </p:nvSpPr>
        <p:spPr>
          <a:xfrm>
            <a:off x="1233722" y="5248612"/>
            <a:ext cx="7352013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dirty="0" smtClean="0">
                <a:solidFill>
                  <a:srgbClr val="FF0000"/>
                </a:solidFill>
              </a:rPr>
              <a:t>Code-Speicher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93" name="Gerade Verbindung mit Pfeil 92"/>
          <p:cNvCxnSpPr>
            <a:stCxn id="91" idx="0"/>
            <a:endCxn id="73" idx="2"/>
          </p:cNvCxnSpPr>
          <p:nvPr/>
        </p:nvCxnSpPr>
        <p:spPr>
          <a:xfrm flipV="1">
            <a:off x="4909729" y="4504623"/>
            <a:ext cx="0" cy="7439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feld 93"/>
          <p:cNvSpPr txBox="1"/>
          <p:nvPr/>
        </p:nvSpPr>
        <p:spPr>
          <a:xfrm>
            <a:off x="5020374" y="4626191"/>
            <a:ext cx="294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Instructionbus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95" name="Rechteck 94"/>
          <p:cNvSpPr/>
          <p:nvPr/>
        </p:nvSpPr>
        <p:spPr>
          <a:xfrm>
            <a:off x="2344050" y="4166076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R3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/>
          <p:cNvSpPr/>
          <p:nvPr/>
        </p:nvSpPr>
        <p:spPr>
          <a:xfrm>
            <a:off x="3479511" y="416994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7" name="Rechteck 96"/>
          <p:cNvSpPr/>
          <p:nvPr/>
        </p:nvSpPr>
        <p:spPr>
          <a:xfrm>
            <a:off x="4613865" y="4173824"/>
            <a:ext cx="1129935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0" name="Gerader Verbinder 99"/>
          <p:cNvCxnSpPr>
            <a:stCxn id="11" idx="1"/>
          </p:cNvCxnSpPr>
          <p:nvPr/>
        </p:nvCxnSpPr>
        <p:spPr>
          <a:xfrm flipH="1">
            <a:off x="1339266" y="203341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/>
          <p:cNvCxnSpPr/>
          <p:nvPr/>
        </p:nvCxnSpPr>
        <p:spPr>
          <a:xfrm flipH="1">
            <a:off x="1557298" y="203341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r Verbinder 101"/>
          <p:cNvCxnSpPr/>
          <p:nvPr/>
        </p:nvCxnSpPr>
        <p:spPr>
          <a:xfrm flipH="1">
            <a:off x="1796802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r Verbinder 102"/>
          <p:cNvCxnSpPr/>
          <p:nvPr/>
        </p:nvCxnSpPr>
        <p:spPr>
          <a:xfrm flipH="1">
            <a:off x="2023311" y="204080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r Verbinder 104"/>
          <p:cNvCxnSpPr/>
          <p:nvPr/>
        </p:nvCxnSpPr>
        <p:spPr>
          <a:xfrm flipH="1">
            <a:off x="2234949" y="2033292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/>
          <p:cNvCxnSpPr/>
          <p:nvPr/>
        </p:nvCxnSpPr>
        <p:spPr>
          <a:xfrm flipH="1">
            <a:off x="2452981" y="203329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r Verbinder 106"/>
          <p:cNvCxnSpPr/>
          <p:nvPr/>
        </p:nvCxnSpPr>
        <p:spPr>
          <a:xfrm flipH="1">
            <a:off x="2692485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H="1">
            <a:off x="2918994" y="2040681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 flipH="1">
            <a:off x="3125071" y="2033284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 flipH="1">
            <a:off x="3343103" y="203328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H="1">
            <a:off x="3582607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 flipH="1">
            <a:off x="3809116" y="2040673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/>
          <p:cNvCxnSpPr/>
          <p:nvPr/>
        </p:nvCxnSpPr>
        <p:spPr>
          <a:xfrm flipH="1">
            <a:off x="4081346" y="2023527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/>
          <p:cNvCxnSpPr/>
          <p:nvPr/>
        </p:nvCxnSpPr>
        <p:spPr>
          <a:xfrm flipH="1">
            <a:off x="4299378" y="202352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/>
          <p:cNvCxnSpPr/>
          <p:nvPr/>
        </p:nvCxnSpPr>
        <p:spPr>
          <a:xfrm flipH="1">
            <a:off x="4538882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/>
          <p:cNvCxnSpPr/>
          <p:nvPr/>
        </p:nvCxnSpPr>
        <p:spPr>
          <a:xfrm flipH="1">
            <a:off x="4765391" y="2030916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/>
          <p:cNvCxnSpPr/>
          <p:nvPr/>
        </p:nvCxnSpPr>
        <p:spPr>
          <a:xfrm flipH="1">
            <a:off x="7496551" y="1908060"/>
            <a:ext cx="1" cy="45233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/>
          <p:cNvCxnSpPr>
            <a:endCxn id="29" idx="3"/>
          </p:cNvCxnSpPr>
          <p:nvPr/>
        </p:nvCxnSpPr>
        <p:spPr>
          <a:xfrm flipH="1" flipV="1">
            <a:off x="7188530" y="986563"/>
            <a:ext cx="473740" cy="8066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Gerader Verbinder 118"/>
          <p:cNvCxnSpPr/>
          <p:nvPr/>
        </p:nvCxnSpPr>
        <p:spPr>
          <a:xfrm flipH="1">
            <a:off x="7900577" y="2008668"/>
            <a:ext cx="1" cy="353651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/>
          <p:cNvCxnSpPr/>
          <p:nvPr/>
        </p:nvCxnSpPr>
        <p:spPr>
          <a:xfrm flipH="1">
            <a:off x="7496551" y="1896177"/>
            <a:ext cx="184411" cy="1425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5322771" y="981777"/>
            <a:ext cx="269507" cy="1395663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 flipH="1">
            <a:off x="8389701" y="1415870"/>
            <a:ext cx="230822" cy="944522"/>
          </a:xfrm>
          <a:custGeom>
            <a:avLst/>
            <a:gdLst>
              <a:gd name="connsiteX0" fmla="*/ 269507 w 269507"/>
              <a:gd name="connsiteY0" fmla="*/ 0 h 1395663"/>
              <a:gd name="connsiteX1" fmla="*/ 0 w 269507"/>
              <a:gd name="connsiteY1" fmla="*/ 0 h 1395663"/>
              <a:gd name="connsiteX2" fmla="*/ 0 w 269507"/>
              <a:gd name="connsiteY2" fmla="*/ 1395663 h 1395663"/>
              <a:gd name="connsiteX3" fmla="*/ 9625 w 269507"/>
              <a:gd name="connsiteY3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07" h="1395663">
                <a:moveTo>
                  <a:pt x="269507" y="0"/>
                </a:moveTo>
                <a:lnTo>
                  <a:pt x="0" y="0"/>
                </a:lnTo>
                <a:lnTo>
                  <a:pt x="0" y="1395663"/>
                </a:lnTo>
                <a:lnTo>
                  <a:pt x="9625" y="1395663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2" name="Gerader Verbinder 131"/>
          <p:cNvCxnSpPr/>
          <p:nvPr/>
        </p:nvCxnSpPr>
        <p:spPr>
          <a:xfrm flipH="1">
            <a:off x="1779670" y="387617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r Verbinder 133"/>
          <p:cNvCxnSpPr/>
          <p:nvPr/>
        </p:nvCxnSpPr>
        <p:spPr>
          <a:xfrm flipH="1">
            <a:off x="2875578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r Verbinder 134"/>
          <p:cNvCxnSpPr/>
          <p:nvPr/>
        </p:nvCxnSpPr>
        <p:spPr>
          <a:xfrm flipH="1">
            <a:off x="4017074" y="3856639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/>
          <p:cNvCxnSpPr/>
          <p:nvPr/>
        </p:nvCxnSpPr>
        <p:spPr>
          <a:xfrm flipH="1">
            <a:off x="5191820" y="3864887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/>
          <p:cNvCxnSpPr/>
          <p:nvPr/>
        </p:nvCxnSpPr>
        <p:spPr>
          <a:xfrm flipH="1">
            <a:off x="6851162" y="3855250"/>
            <a:ext cx="13754" cy="2959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ihandform 98"/>
          <p:cNvSpPr/>
          <p:nvPr/>
        </p:nvSpPr>
        <p:spPr>
          <a:xfrm>
            <a:off x="5496025" y="1241659"/>
            <a:ext cx="356135" cy="1126156"/>
          </a:xfrm>
          <a:custGeom>
            <a:avLst/>
            <a:gdLst>
              <a:gd name="connsiteX0" fmla="*/ 356135 w 356135"/>
              <a:gd name="connsiteY0" fmla="*/ 0 h 1126156"/>
              <a:gd name="connsiteX1" fmla="*/ 356135 w 356135"/>
              <a:gd name="connsiteY1" fmla="*/ 125128 h 1126156"/>
              <a:gd name="connsiteX2" fmla="*/ 0 w 356135"/>
              <a:gd name="connsiteY2" fmla="*/ 125128 h 1126156"/>
              <a:gd name="connsiteX3" fmla="*/ 0 w 356135"/>
              <a:gd name="connsiteY3" fmla="*/ 1126156 h 112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35" h="1126156">
                <a:moveTo>
                  <a:pt x="356135" y="0"/>
                </a:moveTo>
                <a:lnTo>
                  <a:pt x="356135" y="125128"/>
                </a:lnTo>
                <a:lnTo>
                  <a:pt x="0" y="125128"/>
                </a:lnTo>
                <a:lnTo>
                  <a:pt x="0" y="1126156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Textfeld 103"/>
          <p:cNvSpPr txBox="1"/>
          <p:nvPr/>
        </p:nvSpPr>
        <p:spPr>
          <a:xfrm>
            <a:off x="2363655" y="5185112"/>
            <a:ext cx="3206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LSL </a:t>
            </a:r>
            <a:r>
              <a:rPr lang="de-DE" sz="2400" dirty="0" err="1"/>
              <a:t>Rd</a:t>
            </a:r>
            <a:r>
              <a:rPr lang="de-DE" sz="2400" dirty="0"/>
              <a:t>, </a:t>
            </a:r>
            <a:r>
              <a:rPr lang="de-DE" sz="2400" dirty="0" err="1"/>
              <a:t>Rn</a:t>
            </a:r>
            <a:r>
              <a:rPr lang="de-DE" sz="2400" dirty="0"/>
              <a:t>, </a:t>
            </a:r>
            <a:r>
              <a:rPr lang="de-DE" sz="2400" dirty="0" smtClean="0"/>
              <a:t>#2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91226" y="991402"/>
            <a:ext cx="3801051" cy="1549667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0" y="10395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48759" y="1921245"/>
            <a:ext cx="6132201" cy="847208"/>
          </a:xfrm>
          <a:custGeom>
            <a:avLst/>
            <a:gdLst>
              <a:gd name="connsiteX0" fmla="*/ 0 w 4254366"/>
              <a:gd name="connsiteY0" fmla="*/ 10395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  <a:gd name="connsiteX0" fmla="*/ 6678 w 4254366"/>
              <a:gd name="connsiteY0" fmla="*/ 159229 h 1549667"/>
              <a:gd name="connsiteX1" fmla="*/ 0 w 4254366"/>
              <a:gd name="connsiteY1" fmla="*/ 1549667 h 1549667"/>
              <a:gd name="connsiteX2" fmla="*/ 3984859 w 4254366"/>
              <a:gd name="connsiteY2" fmla="*/ 1549667 h 1549667"/>
              <a:gd name="connsiteX3" fmla="*/ 3984859 w 4254366"/>
              <a:gd name="connsiteY3" fmla="*/ 0 h 1549667"/>
              <a:gd name="connsiteX4" fmla="*/ 4254366 w 4254366"/>
              <a:gd name="connsiteY4" fmla="*/ 0 h 15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366" h="1549667">
                <a:moveTo>
                  <a:pt x="6678" y="159229"/>
                </a:moveTo>
                <a:lnTo>
                  <a:pt x="0" y="1549667"/>
                </a:lnTo>
                <a:lnTo>
                  <a:pt x="3984859" y="1549667"/>
                </a:lnTo>
                <a:lnTo>
                  <a:pt x="3984859" y="0"/>
                </a:lnTo>
                <a:lnTo>
                  <a:pt x="4254366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1339266" y="1414914"/>
            <a:ext cx="7294595" cy="1559292"/>
          </a:xfrm>
          <a:custGeom>
            <a:avLst/>
            <a:gdLst>
              <a:gd name="connsiteX0" fmla="*/ 7064943 w 7286324"/>
              <a:gd name="connsiteY0" fmla="*/ 0 h 1559292"/>
              <a:gd name="connsiteX1" fmla="*/ 7286324 w 7286324"/>
              <a:gd name="connsiteY1" fmla="*/ 0 h 1559292"/>
              <a:gd name="connsiteX2" fmla="*/ 7286324 w 7286324"/>
              <a:gd name="connsiteY2" fmla="*/ 1559292 h 1559292"/>
              <a:gd name="connsiteX3" fmla="*/ 0 w 7286324"/>
              <a:gd name="connsiteY3" fmla="*/ 1559292 h 1559292"/>
              <a:gd name="connsiteX4" fmla="*/ 9625 w 7286324"/>
              <a:gd name="connsiteY4" fmla="*/ 1463040 h 1559292"/>
              <a:gd name="connsiteX5" fmla="*/ 9625 w 7286324"/>
              <a:gd name="connsiteY5" fmla="*/ 606391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324" h="1559292">
                <a:moveTo>
                  <a:pt x="7064943" y="0"/>
                </a:moveTo>
                <a:lnTo>
                  <a:pt x="7286324" y="0"/>
                </a:lnTo>
                <a:lnTo>
                  <a:pt x="7286324" y="1559292"/>
                </a:lnTo>
                <a:lnTo>
                  <a:pt x="0" y="1559292"/>
                </a:lnTo>
                <a:lnTo>
                  <a:pt x="9625" y="1463040"/>
                </a:lnTo>
                <a:lnTo>
                  <a:pt x="9625" y="606391"/>
                </a:lnTo>
              </a:path>
            </a:pathLst>
          </a:custGeom>
          <a:noFill/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oogle Shape;56;p1"/>
          <p:cNvSpPr/>
          <p:nvPr/>
        </p:nvSpPr>
        <p:spPr>
          <a:xfrm>
            <a:off x="890451" y="4718660"/>
            <a:ext cx="6418305" cy="1704000"/>
          </a:xfrm>
          <a:prstGeom prst="wedgeRoundRectCallout">
            <a:avLst>
              <a:gd name="adj1" fmla="val -49170"/>
              <a:gd name="adj2" fmla="val -1278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Beim nächsten Takt gelangt das Rechenergebnis nach R0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Freihandform 2"/>
          <p:cNvSpPr/>
          <p:nvPr/>
        </p:nvSpPr>
        <p:spPr>
          <a:xfrm>
            <a:off x="1771048" y="2021305"/>
            <a:ext cx="6140918" cy="2146434"/>
          </a:xfrm>
          <a:custGeom>
            <a:avLst/>
            <a:gdLst>
              <a:gd name="connsiteX0" fmla="*/ 0 w 6140918"/>
              <a:gd name="connsiteY0" fmla="*/ 2146434 h 2146434"/>
              <a:gd name="connsiteX1" fmla="*/ 0 w 6140918"/>
              <a:gd name="connsiteY1" fmla="*/ 1434164 h 2146434"/>
              <a:gd name="connsiteX2" fmla="*/ 6140918 w 6140918"/>
              <a:gd name="connsiteY2" fmla="*/ 1434164 h 2146434"/>
              <a:gd name="connsiteX3" fmla="*/ 6140918 w 6140918"/>
              <a:gd name="connsiteY3" fmla="*/ 0 h 214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0918" h="2146434">
                <a:moveTo>
                  <a:pt x="0" y="2146434"/>
                </a:moveTo>
                <a:lnTo>
                  <a:pt x="0" y="1434164"/>
                </a:lnTo>
                <a:lnTo>
                  <a:pt x="6140918" y="1434164"/>
                </a:lnTo>
                <a:lnTo>
                  <a:pt x="6140918" y="0"/>
                </a:lnTo>
              </a:path>
            </a:pathLst>
          </a:custGeom>
          <a:noFill/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7934485" y="1932659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chemeClr val="accent5">
                    <a:lumMod val="75000"/>
                  </a:schemeClr>
                </a:solidFill>
              </a:rPr>
              <a:t>add</a:t>
            </a:r>
            <a:endParaRPr lang="de-DE" sz="24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9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1537" y="200027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Rechteck 120"/>
          <p:cNvSpPr/>
          <p:nvPr/>
        </p:nvSpPr>
        <p:spPr>
          <a:xfrm>
            <a:off x="5747511" y="4172173"/>
            <a:ext cx="2838224" cy="33466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45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1" name="Audio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1159"/>
      </p:ext>
    </p:extLst>
  </p:cSld>
  <p:clrMapOvr>
    <a:masterClrMapping/>
  </p:clrMapOvr>
  <p:transition spd="slow" advTm="71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Microsoft Office PowerPoint</Application>
  <PresentationFormat>Breitbild</PresentationFormat>
  <Paragraphs>508</Paragraphs>
  <Slides>18</Slides>
  <Notes>0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  <vt:lpstr>Steuerung, Leitwerk, Dekodierung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91</cp:revision>
  <dcterms:created xsi:type="dcterms:W3CDTF">2020-04-14T15:29:24Z</dcterms:created>
  <dcterms:modified xsi:type="dcterms:W3CDTF">2020-07-09T10:56:30Z</dcterms:modified>
</cp:coreProperties>
</file>