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6955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053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3128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65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993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925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4882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295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8627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199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700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C280-B4A0-4C0A-8679-83309AB47487}" type="datetimeFigureOut">
              <a:rPr lang="de-DE" smtClean="0"/>
              <a:t>21.05.2019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823F3-5272-45DE-918B-9F5CC7CFBF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79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>
                <a:latin typeface="Arial Black" panose="020B0A04020102020204" pitchFamily="34" charset="0"/>
              </a:rPr>
              <a:t>What</a:t>
            </a:r>
            <a:r>
              <a:rPr lang="de-DE" dirty="0" smtClean="0">
                <a:latin typeface="Arial Black" panose="020B0A04020102020204" pitchFamily="34" charset="0"/>
              </a:rPr>
              <a:t> do </a:t>
            </a:r>
            <a:r>
              <a:rPr lang="de-DE" dirty="0" err="1" smtClean="0">
                <a:latin typeface="Arial Black" panose="020B0A04020102020204" pitchFamily="34" charset="0"/>
              </a:rPr>
              <a:t>you</a:t>
            </a:r>
            <a:r>
              <a:rPr lang="de-DE" dirty="0" smtClean="0">
                <a:latin typeface="Arial Black" panose="020B0A04020102020204" pitchFamily="34" charset="0"/>
              </a:rPr>
              <a:t> </a:t>
            </a:r>
            <a:r>
              <a:rPr lang="de-DE" dirty="0" err="1" smtClean="0">
                <a:latin typeface="Arial Black" panose="020B0A04020102020204" pitchFamily="34" charset="0"/>
              </a:rPr>
              <a:t>think</a:t>
            </a:r>
            <a:r>
              <a:rPr lang="de-DE" dirty="0" smtClean="0">
                <a:latin typeface="Arial Black" panose="020B0A04020102020204" pitchFamily="34" charset="0"/>
              </a:rPr>
              <a:t>?</a:t>
            </a:r>
            <a:endParaRPr lang="de-DE" dirty="0">
              <a:latin typeface="Arial Black" panose="020B0A040201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 smtClean="0"/>
              <a:t>Please</a:t>
            </a:r>
            <a:r>
              <a:rPr lang="de-DE" dirty="0" smtClean="0"/>
              <a:t> </a:t>
            </a:r>
            <a:r>
              <a:rPr lang="de-DE" dirty="0" err="1" smtClean="0"/>
              <a:t>read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following</a:t>
            </a:r>
            <a:r>
              <a:rPr lang="de-DE" dirty="0" smtClean="0"/>
              <a:t> </a:t>
            </a:r>
            <a:r>
              <a:rPr lang="de-DE" dirty="0" err="1" smtClean="0"/>
              <a:t>statements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decide</a:t>
            </a:r>
            <a:r>
              <a:rPr lang="de-DE" dirty="0" smtClean="0"/>
              <a:t> </a:t>
            </a:r>
            <a:r>
              <a:rPr lang="de-DE" dirty="0" err="1" smtClean="0"/>
              <a:t>whether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agree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disagree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.</a:t>
            </a:r>
            <a:endParaRPr lang="de-DE" dirty="0"/>
          </a:p>
        </p:txBody>
      </p:sp>
      <p:pic>
        <p:nvPicPr>
          <p:cNvPr id="4" name="Grafik 3" descr="https://bscw5.schule-bw.de/images/lbs-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8717" y="5525500"/>
            <a:ext cx="243586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7583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51143" y="2469497"/>
            <a:ext cx="10515600" cy="1325563"/>
          </a:xfrm>
        </p:spPr>
        <p:txBody>
          <a:bodyPr>
            <a:noAutofit/>
          </a:bodyPr>
          <a:lstStyle/>
          <a:p>
            <a:r>
              <a:rPr lang="de-DE" sz="5400" dirty="0" err="1" smtClean="0">
                <a:latin typeface="+mn-lt"/>
              </a:rPr>
              <a:t>Some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people</a:t>
            </a:r>
            <a:r>
              <a:rPr lang="de-DE" sz="5400" dirty="0" smtClean="0">
                <a:latin typeface="+mn-lt"/>
              </a:rPr>
              <a:t> in </a:t>
            </a:r>
            <a:r>
              <a:rPr lang="de-DE" sz="5400" dirty="0" err="1" smtClean="0">
                <a:latin typeface="+mn-lt"/>
              </a:rPr>
              <a:t>society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have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better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chances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of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getting</a:t>
            </a:r>
            <a:r>
              <a:rPr lang="de-DE" sz="5400" dirty="0" smtClean="0">
                <a:latin typeface="+mn-lt"/>
              </a:rPr>
              <a:t> a </a:t>
            </a:r>
            <a:r>
              <a:rPr lang="de-DE" sz="5400" dirty="0" err="1" smtClean="0">
                <a:latin typeface="+mn-lt"/>
              </a:rPr>
              <a:t>good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education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than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other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groups</a:t>
            </a:r>
            <a:r>
              <a:rPr lang="de-DE" sz="5400" dirty="0" smtClean="0">
                <a:latin typeface="+mn-lt"/>
              </a:rPr>
              <a:t>.</a:t>
            </a:r>
            <a:endParaRPr lang="de-DE" sz="5400" dirty="0">
              <a:latin typeface="+mn-lt"/>
            </a:endParaRPr>
          </a:p>
        </p:txBody>
      </p:sp>
      <p:pic>
        <p:nvPicPr>
          <p:cNvPr id="3" name="Grafik 2" descr="https://bscw5.schule-bw.de/images/lbs-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3977" y="5613182"/>
            <a:ext cx="243586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8634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76403" y="25947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de-DE" sz="5400" dirty="0" smtClean="0">
                <a:latin typeface="+mn-lt"/>
              </a:rPr>
              <a:t>The </a:t>
            </a:r>
            <a:r>
              <a:rPr lang="de-DE" sz="5400" dirty="0" err="1" smtClean="0">
                <a:latin typeface="+mn-lt"/>
              </a:rPr>
              <a:t>government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should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provide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special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measures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for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disadvantaged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groups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to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help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them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get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the</a:t>
            </a:r>
            <a:r>
              <a:rPr lang="de-DE" sz="5400" dirty="0" smtClean="0">
                <a:latin typeface="+mn-lt"/>
              </a:rPr>
              <a:t> same </a:t>
            </a:r>
            <a:r>
              <a:rPr lang="de-DE" sz="5400" dirty="0" err="1" smtClean="0">
                <a:latin typeface="+mn-lt"/>
              </a:rPr>
              <a:t>chances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of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education</a:t>
            </a:r>
            <a:r>
              <a:rPr lang="de-DE" sz="5400" dirty="0" smtClean="0">
                <a:latin typeface="+mn-lt"/>
              </a:rPr>
              <a:t>.</a:t>
            </a:r>
            <a:endParaRPr lang="de-DE" sz="5400" dirty="0">
              <a:latin typeface="+mn-lt"/>
            </a:endParaRPr>
          </a:p>
        </p:txBody>
      </p:sp>
      <p:pic>
        <p:nvPicPr>
          <p:cNvPr id="3" name="Grafik 2" descr="https://bscw5.schule-bw.de/images/lbs-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341" y="5750969"/>
            <a:ext cx="243586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242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50934" y="224402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de-DE" sz="5400" dirty="0" smtClean="0">
                <a:latin typeface="+mn-lt"/>
              </a:rPr>
              <a:t>A </a:t>
            </a:r>
            <a:r>
              <a:rPr lang="de-DE" sz="5400" dirty="0" err="1" smtClean="0">
                <a:latin typeface="+mn-lt"/>
              </a:rPr>
              <a:t>number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of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places</a:t>
            </a:r>
            <a:r>
              <a:rPr lang="de-DE" sz="5400" dirty="0" smtClean="0">
                <a:latin typeface="+mn-lt"/>
              </a:rPr>
              <a:t> at </a:t>
            </a:r>
            <a:r>
              <a:rPr lang="de-DE" sz="5400" dirty="0" err="1" smtClean="0">
                <a:latin typeface="+mn-lt"/>
              </a:rPr>
              <a:t>university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should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be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reserved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for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students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from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disadvantaged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groups</a:t>
            </a:r>
            <a:r>
              <a:rPr lang="de-DE" sz="5400" dirty="0" smtClean="0">
                <a:latin typeface="+mn-lt"/>
              </a:rPr>
              <a:t>.</a:t>
            </a:r>
            <a:endParaRPr lang="de-DE" sz="5400" dirty="0">
              <a:latin typeface="+mn-lt"/>
            </a:endParaRPr>
          </a:p>
        </p:txBody>
      </p:sp>
      <p:pic>
        <p:nvPicPr>
          <p:cNvPr id="3" name="Grafik 2" descr="https://bscw5.schule-bw.de/images/lbs-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9445" y="5763495"/>
            <a:ext cx="243586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482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461" y="253077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de-DE" sz="5400" dirty="0" err="1" smtClean="0">
                <a:latin typeface="+mn-lt"/>
              </a:rPr>
              <a:t>For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the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sake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of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equal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chances,I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would</a:t>
            </a:r>
            <a:r>
              <a:rPr lang="de-DE" sz="5400" dirty="0" smtClean="0">
                <a:latin typeface="+mn-lt"/>
              </a:rPr>
              <a:t> </a:t>
            </a:r>
            <a:br>
              <a:rPr lang="de-DE" sz="5400" dirty="0" smtClean="0">
                <a:latin typeface="+mn-lt"/>
              </a:rPr>
            </a:br>
            <a:r>
              <a:rPr lang="de-DE" sz="5400" dirty="0" err="1" smtClean="0">
                <a:latin typeface="+mn-lt"/>
              </a:rPr>
              <a:t>be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prepared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to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give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up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my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place</a:t>
            </a:r>
            <a:r>
              <a:rPr lang="de-DE" sz="5400" dirty="0" smtClean="0">
                <a:latin typeface="+mn-lt"/>
              </a:rPr>
              <a:t> at </a:t>
            </a:r>
            <a:r>
              <a:rPr lang="de-DE" sz="5400" dirty="0" err="1" smtClean="0">
                <a:latin typeface="+mn-lt"/>
              </a:rPr>
              <a:t>university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for</a:t>
            </a:r>
            <a:r>
              <a:rPr lang="de-DE" sz="5400" dirty="0" smtClean="0">
                <a:latin typeface="+mn-lt"/>
              </a:rPr>
              <a:t> a </a:t>
            </a:r>
            <a:r>
              <a:rPr lang="de-DE" sz="5400" dirty="0" err="1" smtClean="0">
                <a:latin typeface="+mn-lt"/>
              </a:rPr>
              <a:t>member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of</a:t>
            </a:r>
            <a:r>
              <a:rPr lang="de-DE" sz="5400" dirty="0" smtClean="0">
                <a:latin typeface="+mn-lt"/>
              </a:rPr>
              <a:t> a </a:t>
            </a:r>
            <a:r>
              <a:rPr lang="de-DE" sz="5400" dirty="0" err="1" smtClean="0">
                <a:latin typeface="+mn-lt"/>
              </a:rPr>
              <a:t>disadvantaged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group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although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his</a:t>
            </a:r>
            <a:r>
              <a:rPr lang="de-DE" sz="5400" dirty="0" smtClean="0">
                <a:latin typeface="+mn-lt"/>
              </a:rPr>
              <a:t>/her </a:t>
            </a:r>
            <a:r>
              <a:rPr lang="de-DE" sz="5400" dirty="0" err="1" smtClean="0">
                <a:latin typeface="+mn-lt"/>
              </a:rPr>
              <a:t>marks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are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worse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than</a:t>
            </a:r>
            <a:r>
              <a:rPr lang="de-DE" sz="5400" dirty="0" smtClean="0">
                <a:latin typeface="+mn-lt"/>
              </a:rPr>
              <a:t> </a:t>
            </a:r>
            <a:r>
              <a:rPr lang="de-DE" sz="5400" dirty="0" err="1" smtClean="0">
                <a:latin typeface="+mn-lt"/>
              </a:rPr>
              <a:t>mine</a:t>
            </a:r>
            <a:r>
              <a:rPr lang="de-DE" sz="5400" dirty="0" smtClean="0">
                <a:latin typeface="+mn-lt"/>
              </a:rPr>
              <a:t>.</a:t>
            </a:r>
            <a:endParaRPr lang="de-DE" sz="5400" dirty="0">
              <a:latin typeface="+mn-lt"/>
            </a:endParaRPr>
          </a:p>
        </p:txBody>
      </p:sp>
      <p:pic>
        <p:nvPicPr>
          <p:cNvPr id="3" name="Grafik 2" descr="https://bscw5.schule-bw.de/images/lbs-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4497" y="5763494"/>
            <a:ext cx="243586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3825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Breitbild</PresentationFormat>
  <Paragraphs>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</vt:lpstr>
      <vt:lpstr>What do you think?</vt:lpstr>
      <vt:lpstr>Some people in society have better chances of getting a good education than other groups.</vt:lpstr>
      <vt:lpstr>The government should provide special measures for disadvantaged groups to help them get the same chances of education.</vt:lpstr>
      <vt:lpstr>A number of places at university should be reserved for students from disadvantaged groups.</vt:lpstr>
      <vt:lpstr>For the sake of equal chances,I would  be prepared to give up my place at university for a member of a disadvantaged group although his/her marks are worse than mine.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think?</dc:title>
  <dc:creator>Dr. Michael Schumacher</dc:creator>
  <cp:lastModifiedBy>Dr. Michael Schumacher</cp:lastModifiedBy>
  <cp:revision>3</cp:revision>
  <dcterms:created xsi:type="dcterms:W3CDTF">2019-04-09T07:49:01Z</dcterms:created>
  <dcterms:modified xsi:type="dcterms:W3CDTF">2019-05-21T06:47:24Z</dcterms:modified>
</cp:coreProperties>
</file>