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59" r:id="rId5"/>
    <p:sldId id="257" r:id="rId6"/>
    <p:sldId id="262" r:id="rId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6060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494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217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998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5918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182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2407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0230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0135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6786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C49F45-2EF1-42C4-AB66-FE159BF62C51}" type="datetimeFigureOut">
              <a:rPr lang="de-DE" smtClean="0"/>
              <a:t>02.01.2014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FFEFB-2F02-4651-8773-0573E33B6D3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431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feld 14"/>
          <p:cNvSpPr txBox="1">
            <a:spLocks noChangeArrowheads="1"/>
          </p:cNvSpPr>
          <p:nvPr/>
        </p:nvSpPr>
        <p:spPr bwMode="auto">
          <a:xfrm>
            <a:off x="1581150" y="2488803"/>
            <a:ext cx="388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3`</a:t>
            </a:r>
          </a:p>
        </p:txBody>
      </p:sp>
      <p:sp>
        <p:nvSpPr>
          <p:cNvPr id="52" name="Textfeld 15"/>
          <p:cNvSpPr txBox="1">
            <a:spLocks noChangeArrowheads="1"/>
          </p:cNvSpPr>
          <p:nvPr/>
        </p:nvSpPr>
        <p:spPr bwMode="auto">
          <a:xfrm>
            <a:off x="7031038" y="2477690"/>
            <a:ext cx="39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5`</a:t>
            </a:r>
          </a:p>
        </p:txBody>
      </p:sp>
      <p:sp>
        <p:nvSpPr>
          <p:cNvPr id="4122" name="Textfeld 21"/>
          <p:cNvSpPr txBox="1">
            <a:spLocks noChangeArrowheads="1"/>
          </p:cNvSpPr>
          <p:nvPr/>
        </p:nvSpPr>
        <p:spPr bwMode="auto">
          <a:xfrm>
            <a:off x="3592513" y="181411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cxnSp>
        <p:nvCxnSpPr>
          <p:cNvPr id="62" name="Gerade Verbindung 61"/>
          <p:cNvCxnSpPr/>
          <p:nvPr/>
        </p:nvCxnSpPr>
        <p:spPr>
          <a:xfrm>
            <a:off x="246538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4" name="Textfeld 31"/>
          <p:cNvSpPr txBox="1">
            <a:spLocks noChangeArrowheads="1"/>
          </p:cNvSpPr>
          <p:nvPr/>
        </p:nvSpPr>
        <p:spPr bwMode="auto">
          <a:xfrm>
            <a:off x="4013200" y="1812528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25" name="Textfeld 33"/>
          <p:cNvSpPr txBox="1">
            <a:spLocks noChangeArrowheads="1"/>
          </p:cNvSpPr>
          <p:nvPr/>
        </p:nvSpPr>
        <p:spPr bwMode="auto">
          <a:xfrm>
            <a:off x="3794125" y="1814115"/>
            <a:ext cx="325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cxnSp>
        <p:nvCxnSpPr>
          <p:cNvPr id="68" name="Gerade Verbindung 67"/>
          <p:cNvCxnSpPr/>
          <p:nvPr/>
        </p:nvCxnSpPr>
        <p:spPr>
          <a:xfrm>
            <a:off x="1970088" y="1669653"/>
            <a:ext cx="5026025" cy="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7" name="Textfeld 38"/>
          <p:cNvSpPr txBox="1">
            <a:spLocks noChangeArrowheads="1"/>
          </p:cNvSpPr>
          <p:nvPr/>
        </p:nvSpPr>
        <p:spPr bwMode="auto">
          <a:xfrm>
            <a:off x="1581150" y="1483915"/>
            <a:ext cx="388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5`</a:t>
            </a:r>
          </a:p>
        </p:txBody>
      </p:sp>
      <p:sp>
        <p:nvSpPr>
          <p:cNvPr id="4128" name="Textfeld 39"/>
          <p:cNvSpPr txBox="1">
            <a:spLocks noChangeArrowheads="1"/>
          </p:cNvSpPr>
          <p:nvPr/>
        </p:nvSpPr>
        <p:spPr bwMode="auto">
          <a:xfrm>
            <a:off x="6996113" y="1483915"/>
            <a:ext cx="390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3`</a:t>
            </a:r>
          </a:p>
        </p:txBody>
      </p:sp>
      <p:sp>
        <p:nvSpPr>
          <p:cNvPr id="4129" name="Textfeld 40"/>
          <p:cNvSpPr txBox="1">
            <a:spLocks noChangeArrowheads="1"/>
          </p:cNvSpPr>
          <p:nvPr/>
        </p:nvSpPr>
        <p:spPr bwMode="auto">
          <a:xfrm>
            <a:off x="2514600" y="1825228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30" name="Textfeld 41"/>
          <p:cNvSpPr txBox="1">
            <a:spLocks noChangeArrowheads="1"/>
          </p:cNvSpPr>
          <p:nvPr/>
        </p:nvSpPr>
        <p:spPr bwMode="auto">
          <a:xfrm>
            <a:off x="2716213" y="1825228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31" name="Textfeld 42"/>
          <p:cNvSpPr txBox="1">
            <a:spLocks noChangeArrowheads="1"/>
          </p:cNvSpPr>
          <p:nvPr/>
        </p:nvSpPr>
        <p:spPr bwMode="auto">
          <a:xfrm>
            <a:off x="2290763" y="1825228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cxnSp>
        <p:nvCxnSpPr>
          <p:cNvPr id="100" name="Gerade Verbindung 99"/>
          <p:cNvCxnSpPr/>
          <p:nvPr/>
        </p:nvCxnSpPr>
        <p:spPr>
          <a:xfrm>
            <a:off x="26765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>
            <a:off x="28924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104"/>
          <p:cNvCxnSpPr/>
          <p:nvPr/>
        </p:nvCxnSpPr>
        <p:spPr>
          <a:xfrm>
            <a:off x="311467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>
            <a:off x="33242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35401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3759200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>
            <a:off x="39703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>
            <a:off x="41862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>
            <a:off x="441007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>
            <a:off x="46212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12"/>
          <p:cNvCxnSpPr/>
          <p:nvPr/>
        </p:nvCxnSpPr>
        <p:spPr>
          <a:xfrm>
            <a:off x="48371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 Verbindung 113"/>
          <p:cNvCxnSpPr/>
          <p:nvPr/>
        </p:nvCxnSpPr>
        <p:spPr>
          <a:xfrm>
            <a:off x="505618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/>
          <p:cNvCxnSpPr/>
          <p:nvPr/>
        </p:nvCxnSpPr>
        <p:spPr>
          <a:xfrm>
            <a:off x="52657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>
            <a:off x="54816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116"/>
          <p:cNvCxnSpPr/>
          <p:nvPr/>
        </p:nvCxnSpPr>
        <p:spPr>
          <a:xfrm>
            <a:off x="570706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117"/>
          <p:cNvCxnSpPr/>
          <p:nvPr/>
        </p:nvCxnSpPr>
        <p:spPr>
          <a:xfrm>
            <a:off x="59166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118"/>
          <p:cNvCxnSpPr/>
          <p:nvPr/>
        </p:nvCxnSpPr>
        <p:spPr>
          <a:xfrm>
            <a:off x="61325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9" name="Textfeld 22"/>
          <p:cNvSpPr txBox="1">
            <a:spLocks noChangeArrowheads="1"/>
          </p:cNvSpPr>
          <p:nvPr/>
        </p:nvSpPr>
        <p:spPr bwMode="auto">
          <a:xfrm>
            <a:off x="4229100" y="1814115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4150" name="Textfeld 31"/>
          <p:cNvSpPr txBox="1">
            <a:spLocks noChangeArrowheads="1"/>
          </p:cNvSpPr>
          <p:nvPr/>
        </p:nvSpPr>
        <p:spPr bwMode="auto">
          <a:xfrm>
            <a:off x="4668838" y="1823640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51" name="Textfeld 31"/>
          <p:cNvSpPr txBox="1">
            <a:spLocks noChangeArrowheads="1"/>
          </p:cNvSpPr>
          <p:nvPr/>
        </p:nvSpPr>
        <p:spPr bwMode="auto">
          <a:xfrm>
            <a:off x="4445000" y="182364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52" name="Textfeld 18"/>
          <p:cNvSpPr txBox="1">
            <a:spLocks noChangeArrowheads="1"/>
          </p:cNvSpPr>
          <p:nvPr/>
        </p:nvSpPr>
        <p:spPr bwMode="auto">
          <a:xfrm>
            <a:off x="4886325" y="1828403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3" name="Textfeld 18"/>
          <p:cNvSpPr txBox="1">
            <a:spLocks noChangeArrowheads="1"/>
          </p:cNvSpPr>
          <p:nvPr/>
        </p:nvSpPr>
        <p:spPr bwMode="auto">
          <a:xfrm>
            <a:off x="5095875" y="181411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4" name="Textfeld 18"/>
          <p:cNvSpPr txBox="1">
            <a:spLocks noChangeArrowheads="1"/>
          </p:cNvSpPr>
          <p:nvPr/>
        </p:nvSpPr>
        <p:spPr bwMode="auto">
          <a:xfrm>
            <a:off x="5311775" y="182046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5" name="Textfeld 18"/>
          <p:cNvSpPr txBox="1">
            <a:spLocks noChangeArrowheads="1"/>
          </p:cNvSpPr>
          <p:nvPr/>
        </p:nvSpPr>
        <p:spPr bwMode="auto">
          <a:xfrm>
            <a:off x="5967413" y="1806178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6" name="Textfeld 33"/>
          <p:cNvSpPr txBox="1">
            <a:spLocks noChangeArrowheads="1"/>
          </p:cNvSpPr>
          <p:nvPr/>
        </p:nvSpPr>
        <p:spPr bwMode="auto">
          <a:xfrm>
            <a:off x="5530850" y="1812528"/>
            <a:ext cx="325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57" name="Textfeld 22"/>
          <p:cNvSpPr txBox="1">
            <a:spLocks noChangeArrowheads="1"/>
          </p:cNvSpPr>
          <p:nvPr/>
        </p:nvSpPr>
        <p:spPr bwMode="auto">
          <a:xfrm>
            <a:off x="5735638" y="1812528"/>
            <a:ext cx="36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grpSp>
        <p:nvGrpSpPr>
          <p:cNvPr id="149" name="Gruppieren 148"/>
          <p:cNvGrpSpPr>
            <a:grpSpLocks/>
          </p:cNvGrpSpPr>
          <p:nvPr/>
        </p:nvGrpSpPr>
        <p:grpSpPr bwMode="auto">
          <a:xfrm flipV="1">
            <a:off x="1970088" y="2457053"/>
            <a:ext cx="5026025" cy="215900"/>
            <a:chOff x="1883239" y="3573016"/>
            <a:chExt cx="5026683" cy="215900"/>
          </a:xfrm>
        </p:grpSpPr>
        <p:cxnSp>
          <p:nvCxnSpPr>
            <p:cNvPr id="130" name="Gerade Verbindung 129"/>
            <p:cNvCxnSpPr/>
            <p:nvPr/>
          </p:nvCxnSpPr>
          <p:spPr>
            <a:xfrm>
              <a:off x="2378604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30"/>
            <p:cNvCxnSpPr/>
            <p:nvPr/>
          </p:nvCxnSpPr>
          <p:spPr>
            <a:xfrm>
              <a:off x="1883239" y="3573016"/>
              <a:ext cx="5026683" cy="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31"/>
            <p:cNvCxnSpPr/>
            <p:nvPr/>
          </p:nvCxnSpPr>
          <p:spPr>
            <a:xfrm>
              <a:off x="2589768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32"/>
            <p:cNvCxnSpPr/>
            <p:nvPr/>
          </p:nvCxnSpPr>
          <p:spPr>
            <a:xfrm>
              <a:off x="2805697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33"/>
            <p:cNvCxnSpPr/>
            <p:nvPr/>
          </p:nvCxnSpPr>
          <p:spPr>
            <a:xfrm>
              <a:off x="3027976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34"/>
            <p:cNvCxnSpPr/>
            <p:nvPr/>
          </p:nvCxnSpPr>
          <p:spPr>
            <a:xfrm>
              <a:off x="3237553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35"/>
            <p:cNvCxnSpPr/>
            <p:nvPr/>
          </p:nvCxnSpPr>
          <p:spPr>
            <a:xfrm>
              <a:off x="3453482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36"/>
            <p:cNvCxnSpPr/>
            <p:nvPr/>
          </p:nvCxnSpPr>
          <p:spPr>
            <a:xfrm>
              <a:off x="367258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37"/>
            <p:cNvCxnSpPr/>
            <p:nvPr/>
          </p:nvCxnSpPr>
          <p:spPr>
            <a:xfrm>
              <a:off x="3882163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38"/>
            <p:cNvCxnSpPr/>
            <p:nvPr/>
          </p:nvCxnSpPr>
          <p:spPr>
            <a:xfrm>
              <a:off x="4098091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139"/>
            <p:cNvCxnSpPr/>
            <p:nvPr/>
          </p:nvCxnSpPr>
          <p:spPr>
            <a:xfrm>
              <a:off x="432354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40"/>
            <p:cNvCxnSpPr/>
            <p:nvPr/>
          </p:nvCxnSpPr>
          <p:spPr>
            <a:xfrm>
              <a:off x="4533123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41"/>
            <p:cNvCxnSpPr/>
            <p:nvPr/>
          </p:nvCxnSpPr>
          <p:spPr>
            <a:xfrm>
              <a:off x="4749051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42"/>
            <p:cNvCxnSpPr/>
            <p:nvPr/>
          </p:nvCxnSpPr>
          <p:spPr>
            <a:xfrm>
              <a:off x="496815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43"/>
            <p:cNvCxnSpPr/>
            <p:nvPr/>
          </p:nvCxnSpPr>
          <p:spPr>
            <a:xfrm>
              <a:off x="5179320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44"/>
            <p:cNvCxnSpPr/>
            <p:nvPr/>
          </p:nvCxnSpPr>
          <p:spPr>
            <a:xfrm>
              <a:off x="5395249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45"/>
            <p:cNvCxnSpPr/>
            <p:nvPr/>
          </p:nvCxnSpPr>
          <p:spPr>
            <a:xfrm>
              <a:off x="561911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46"/>
            <p:cNvCxnSpPr/>
            <p:nvPr/>
          </p:nvCxnSpPr>
          <p:spPr>
            <a:xfrm>
              <a:off x="5830281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47"/>
            <p:cNvCxnSpPr/>
            <p:nvPr/>
          </p:nvCxnSpPr>
          <p:spPr>
            <a:xfrm>
              <a:off x="6046209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feld 18"/>
          <p:cNvSpPr txBox="1">
            <a:spLocks noChangeArrowheads="1"/>
          </p:cNvSpPr>
          <p:nvPr/>
        </p:nvSpPr>
        <p:spPr bwMode="auto">
          <a:xfrm>
            <a:off x="2295525" y="216971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0" name="Textfeld 18"/>
          <p:cNvSpPr txBox="1">
            <a:spLocks noChangeArrowheads="1"/>
          </p:cNvSpPr>
          <p:nvPr/>
        </p:nvSpPr>
        <p:spPr bwMode="auto">
          <a:xfrm>
            <a:off x="2727325" y="216971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2" name="Textfeld 18"/>
          <p:cNvSpPr txBox="1">
            <a:spLocks noChangeArrowheads="1"/>
          </p:cNvSpPr>
          <p:nvPr/>
        </p:nvSpPr>
        <p:spPr bwMode="auto">
          <a:xfrm>
            <a:off x="3800475" y="2166540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3" name="Textfeld 18"/>
          <p:cNvSpPr txBox="1">
            <a:spLocks noChangeArrowheads="1"/>
          </p:cNvSpPr>
          <p:nvPr/>
        </p:nvSpPr>
        <p:spPr bwMode="auto">
          <a:xfrm>
            <a:off x="5530850" y="2161778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4" name="Textfeld 22"/>
          <p:cNvSpPr txBox="1">
            <a:spLocks noChangeArrowheads="1"/>
          </p:cNvSpPr>
          <p:nvPr/>
        </p:nvSpPr>
        <p:spPr bwMode="auto">
          <a:xfrm>
            <a:off x="2506663" y="2161778"/>
            <a:ext cx="36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5" name="Textfeld 22"/>
          <p:cNvSpPr txBox="1">
            <a:spLocks noChangeArrowheads="1"/>
          </p:cNvSpPr>
          <p:nvPr/>
        </p:nvSpPr>
        <p:spPr bwMode="auto">
          <a:xfrm>
            <a:off x="4006850" y="2161778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6" name="Textfeld 22"/>
          <p:cNvSpPr txBox="1">
            <a:spLocks noChangeArrowheads="1"/>
          </p:cNvSpPr>
          <p:nvPr/>
        </p:nvSpPr>
        <p:spPr bwMode="auto">
          <a:xfrm>
            <a:off x="4438650" y="2161778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7" name="Textfeld 22"/>
          <p:cNvSpPr txBox="1">
            <a:spLocks noChangeArrowheads="1"/>
          </p:cNvSpPr>
          <p:nvPr/>
        </p:nvSpPr>
        <p:spPr bwMode="auto">
          <a:xfrm>
            <a:off x="4654550" y="2161778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9" name="Textfeld 31"/>
          <p:cNvSpPr txBox="1">
            <a:spLocks noChangeArrowheads="1"/>
          </p:cNvSpPr>
          <p:nvPr/>
        </p:nvSpPr>
        <p:spPr bwMode="auto">
          <a:xfrm>
            <a:off x="5748338" y="2158603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80" name="Textfeld 31"/>
          <p:cNvSpPr txBox="1">
            <a:spLocks noChangeArrowheads="1"/>
          </p:cNvSpPr>
          <p:nvPr/>
        </p:nvSpPr>
        <p:spPr bwMode="auto">
          <a:xfrm>
            <a:off x="4237038" y="2158603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82" name="Textfeld 32"/>
          <p:cNvSpPr txBox="1">
            <a:spLocks noChangeArrowheads="1"/>
          </p:cNvSpPr>
          <p:nvPr/>
        </p:nvSpPr>
        <p:spPr bwMode="auto">
          <a:xfrm>
            <a:off x="3581400" y="2166540"/>
            <a:ext cx="325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3" name="Textfeld 32"/>
          <p:cNvSpPr txBox="1">
            <a:spLocks noChangeArrowheads="1"/>
          </p:cNvSpPr>
          <p:nvPr/>
        </p:nvSpPr>
        <p:spPr bwMode="auto">
          <a:xfrm>
            <a:off x="4878388" y="2158603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4" name="Textfeld 32"/>
          <p:cNvSpPr txBox="1">
            <a:spLocks noChangeArrowheads="1"/>
          </p:cNvSpPr>
          <p:nvPr/>
        </p:nvSpPr>
        <p:spPr bwMode="auto">
          <a:xfrm>
            <a:off x="5084763" y="2161778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6" name="Textfeld 32"/>
          <p:cNvSpPr txBox="1">
            <a:spLocks noChangeArrowheads="1"/>
          </p:cNvSpPr>
          <p:nvPr/>
        </p:nvSpPr>
        <p:spPr bwMode="auto">
          <a:xfrm>
            <a:off x="5956300" y="2152253"/>
            <a:ext cx="325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8" name="Textfeld 187"/>
          <p:cNvSpPr txBox="1">
            <a:spLocks noChangeArrowheads="1"/>
          </p:cNvSpPr>
          <p:nvPr/>
        </p:nvSpPr>
        <p:spPr bwMode="auto">
          <a:xfrm>
            <a:off x="2214563" y="4365228"/>
            <a:ext cx="2198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990000"/>
                </a:solidFill>
              </a:rPr>
              <a:t>Codogener Strang  </a:t>
            </a:r>
          </a:p>
        </p:txBody>
      </p:sp>
      <p:sp>
        <p:nvSpPr>
          <p:cNvPr id="3153" name="Textfeld 22"/>
          <p:cNvSpPr txBox="1">
            <a:spLocks noChangeArrowheads="1"/>
          </p:cNvSpPr>
          <p:nvPr/>
        </p:nvSpPr>
        <p:spPr bwMode="auto">
          <a:xfrm>
            <a:off x="3359150" y="2150665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3154" name="Textfeld 18"/>
          <p:cNvSpPr txBox="1">
            <a:spLocks noChangeArrowheads="1"/>
          </p:cNvSpPr>
          <p:nvPr/>
        </p:nvSpPr>
        <p:spPr bwMode="auto">
          <a:xfrm>
            <a:off x="3154363" y="2160190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3155" name="Textfeld 18"/>
          <p:cNvSpPr txBox="1">
            <a:spLocks noChangeArrowheads="1"/>
          </p:cNvSpPr>
          <p:nvPr/>
        </p:nvSpPr>
        <p:spPr bwMode="auto">
          <a:xfrm>
            <a:off x="2944813" y="215066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26" name="Textfeld 32"/>
          <p:cNvSpPr txBox="1">
            <a:spLocks noChangeArrowheads="1"/>
          </p:cNvSpPr>
          <p:nvPr/>
        </p:nvSpPr>
        <p:spPr bwMode="auto">
          <a:xfrm>
            <a:off x="5318125" y="2157015"/>
            <a:ext cx="32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81" name="Textfeld 18"/>
          <p:cNvSpPr txBox="1">
            <a:spLocks noChangeArrowheads="1"/>
          </p:cNvSpPr>
          <p:nvPr/>
        </p:nvSpPr>
        <p:spPr bwMode="auto">
          <a:xfrm>
            <a:off x="2944813" y="1826815"/>
            <a:ext cx="325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82" name="Textfeld 22"/>
          <p:cNvSpPr txBox="1">
            <a:spLocks noChangeArrowheads="1"/>
          </p:cNvSpPr>
          <p:nvPr/>
        </p:nvSpPr>
        <p:spPr bwMode="auto">
          <a:xfrm>
            <a:off x="3359150" y="1826815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83" name="Textfeld 32"/>
          <p:cNvSpPr txBox="1">
            <a:spLocks noChangeArrowheads="1"/>
          </p:cNvSpPr>
          <p:nvPr/>
        </p:nvSpPr>
        <p:spPr bwMode="auto">
          <a:xfrm>
            <a:off x="3149600" y="1826815"/>
            <a:ext cx="325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20" name="WordArt 4"/>
          <p:cNvSpPr>
            <a:spLocks noChangeArrowheads="1" noChangeShapeType="1" noTextEdit="1"/>
          </p:cNvSpPr>
          <p:nvPr/>
        </p:nvSpPr>
        <p:spPr bwMode="auto">
          <a:xfrm>
            <a:off x="1235075" y="404813"/>
            <a:ext cx="6705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3600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/>
              </a:rPr>
              <a:t>Vom Gen zum Merkmal</a:t>
            </a:r>
            <a:endParaRPr lang="de-DE" sz="3600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25402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0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2" dur="20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4" dur="20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6" dur="2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18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2" dur="2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4" dur="2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6" dur="2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28" dur="2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0" dur="2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2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4" dur="2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6" dur="2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8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0" dur="2000" fill="hold"/>
                                        <p:tgtEl>
                                          <p:spTgt spid="3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2" dur="2000" fill="hold"/>
                                        <p:tgtEl>
                                          <p:spTgt spid="3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4" dur="2000" fill="hold"/>
                                        <p:tgtEl>
                                          <p:spTgt spid="3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46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169" grpId="0"/>
      <p:bldP spid="170" grpId="0"/>
      <p:bldP spid="172" grpId="0"/>
      <p:bldP spid="173" grpId="0"/>
      <p:bldP spid="174" grpId="0"/>
      <p:bldP spid="175" grpId="0"/>
      <p:bldP spid="176" grpId="0"/>
      <p:bldP spid="177" grpId="0"/>
      <p:bldP spid="179" grpId="0"/>
      <p:bldP spid="180" grpId="0"/>
      <p:bldP spid="182" grpId="0"/>
      <p:bldP spid="183" grpId="0"/>
      <p:bldP spid="184" grpId="0"/>
      <p:bldP spid="186" grpId="0"/>
      <p:bldP spid="188" grpId="0"/>
      <p:bldP spid="3153" grpId="0"/>
      <p:bldP spid="3154" grpId="0"/>
      <p:bldP spid="3155" grpId="0"/>
      <p:bldP spid="1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Textfeld 14"/>
          <p:cNvSpPr txBox="1">
            <a:spLocks noChangeArrowheads="1"/>
          </p:cNvSpPr>
          <p:nvPr/>
        </p:nvSpPr>
        <p:spPr bwMode="auto">
          <a:xfrm>
            <a:off x="1583315" y="4237285"/>
            <a:ext cx="388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3`</a:t>
            </a:r>
          </a:p>
        </p:txBody>
      </p:sp>
      <p:sp>
        <p:nvSpPr>
          <p:cNvPr id="52" name="Textfeld 15"/>
          <p:cNvSpPr txBox="1">
            <a:spLocks noChangeArrowheads="1"/>
          </p:cNvSpPr>
          <p:nvPr/>
        </p:nvSpPr>
        <p:spPr bwMode="auto">
          <a:xfrm>
            <a:off x="7033203" y="4226172"/>
            <a:ext cx="39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5`</a:t>
            </a:r>
          </a:p>
        </p:txBody>
      </p:sp>
      <p:sp>
        <p:nvSpPr>
          <p:cNvPr id="4122" name="Textfeld 21"/>
          <p:cNvSpPr txBox="1">
            <a:spLocks noChangeArrowheads="1"/>
          </p:cNvSpPr>
          <p:nvPr/>
        </p:nvSpPr>
        <p:spPr bwMode="auto">
          <a:xfrm>
            <a:off x="3592513" y="181411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cxnSp>
        <p:nvCxnSpPr>
          <p:cNvPr id="62" name="Gerade Verbindung 61"/>
          <p:cNvCxnSpPr/>
          <p:nvPr/>
        </p:nvCxnSpPr>
        <p:spPr>
          <a:xfrm>
            <a:off x="246538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4" name="Textfeld 31"/>
          <p:cNvSpPr txBox="1">
            <a:spLocks noChangeArrowheads="1"/>
          </p:cNvSpPr>
          <p:nvPr/>
        </p:nvSpPr>
        <p:spPr bwMode="auto">
          <a:xfrm>
            <a:off x="4013200" y="1812528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25" name="Textfeld 33"/>
          <p:cNvSpPr txBox="1">
            <a:spLocks noChangeArrowheads="1"/>
          </p:cNvSpPr>
          <p:nvPr/>
        </p:nvSpPr>
        <p:spPr bwMode="auto">
          <a:xfrm>
            <a:off x="3794125" y="1814115"/>
            <a:ext cx="325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cxnSp>
        <p:nvCxnSpPr>
          <p:cNvPr id="68" name="Gerade Verbindung 67"/>
          <p:cNvCxnSpPr/>
          <p:nvPr/>
        </p:nvCxnSpPr>
        <p:spPr>
          <a:xfrm>
            <a:off x="1970088" y="1669653"/>
            <a:ext cx="5026025" cy="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7" name="Textfeld 38"/>
          <p:cNvSpPr txBox="1">
            <a:spLocks noChangeArrowheads="1"/>
          </p:cNvSpPr>
          <p:nvPr/>
        </p:nvSpPr>
        <p:spPr bwMode="auto">
          <a:xfrm>
            <a:off x="1581150" y="1483915"/>
            <a:ext cx="388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5`</a:t>
            </a:r>
          </a:p>
        </p:txBody>
      </p:sp>
      <p:sp>
        <p:nvSpPr>
          <p:cNvPr id="4128" name="Textfeld 39"/>
          <p:cNvSpPr txBox="1">
            <a:spLocks noChangeArrowheads="1"/>
          </p:cNvSpPr>
          <p:nvPr/>
        </p:nvSpPr>
        <p:spPr bwMode="auto">
          <a:xfrm>
            <a:off x="6996113" y="1483915"/>
            <a:ext cx="390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3`</a:t>
            </a:r>
          </a:p>
        </p:txBody>
      </p:sp>
      <p:sp>
        <p:nvSpPr>
          <p:cNvPr id="4129" name="Textfeld 40"/>
          <p:cNvSpPr txBox="1">
            <a:spLocks noChangeArrowheads="1"/>
          </p:cNvSpPr>
          <p:nvPr/>
        </p:nvSpPr>
        <p:spPr bwMode="auto">
          <a:xfrm>
            <a:off x="2514600" y="1825228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30" name="Textfeld 41"/>
          <p:cNvSpPr txBox="1">
            <a:spLocks noChangeArrowheads="1"/>
          </p:cNvSpPr>
          <p:nvPr/>
        </p:nvSpPr>
        <p:spPr bwMode="auto">
          <a:xfrm>
            <a:off x="2716213" y="1825228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31" name="Textfeld 42"/>
          <p:cNvSpPr txBox="1">
            <a:spLocks noChangeArrowheads="1"/>
          </p:cNvSpPr>
          <p:nvPr/>
        </p:nvSpPr>
        <p:spPr bwMode="auto">
          <a:xfrm>
            <a:off x="2290763" y="1825228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cxnSp>
        <p:nvCxnSpPr>
          <p:cNvPr id="100" name="Gerade Verbindung 99"/>
          <p:cNvCxnSpPr/>
          <p:nvPr/>
        </p:nvCxnSpPr>
        <p:spPr>
          <a:xfrm>
            <a:off x="26765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Gerade Verbindung 100"/>
          <p:cNvCxnSpPr/>
          <p:nvPr/>
        </p:nvCxnSpPr>
        <p:spPr>
          <a:xfrm>
            <a:off x="28924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Gerade Verbindung 104"/>
          <p:cNvCxnSpPr/>
          <p:nvPr/>
        </p:nvCxnSpPr>
        <p:spPr>
          <a:xfrm>
            <a:off x="311467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Gerade Verbindung 105"/>
          <p:cNvCxnSpPr/>
          <p:nvPr/>
        </p:nvCxnSpPr>
        <p:spPr>
          <a:xfrm>
            <a:off x="33242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Gerade Verbindung 106"/>
          <p:cNvCxnSpPr/>
          <p:nvPr/>
        </p:nvCxnSpPr>
        <p:spPr>
          <a:xfrm>
            <a:off x="354012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Gerade Verbindung 107"/>
          <p:cNvCxnSpPr/>
          <p:nvPr/>
        </p:nvCxnSpPr>
        <p:spPr>
          <a:xfrm>
            <a:off x="3759200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Gerade Verbindung 108"/>
          <p:cNvCxnSpPr/>
          <p:nvPr/>
        </p:nvCxnSpPr>
        <p:spPr>
          <a:xfrm>
            <a:off x="39703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Gerade Verbindung 109"/>
          <p:cNvCxnSpPr/>
          <p:nvPr/>
        </p:nvCxnSpPr>
        <p:spPr>
          <a:xfrm>
            <a:off x="41862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Gerade Verbindung 110"/>
          <p:cNvCxnSpPr/>
          <p:nvPr/>
        </p:nvCxnSpPr>
        <p:spPr>
          <a:xfrm>
            <a:off x="4410075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Gerade Verbindung 111"/>
          <p:cNvCxnSpPr/>
          <p:nvPr/>
        </p:nvCxnSpPr>
        <p:spPr>
          <a:xfrm>
            <a:off x="46212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Gerade Verbindung 112"/>
          <p:cNvCxnSpPr/>
          <p:nvPr/>
        </p:nvCxnSpPr>
        <p:spPr>
          <a:xfrm>
            <a:off x="48371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Gerade Verbindung 113"/>
          <p:cNvCxnSpPr/>
          <p:nvPr/>
        </p:nvCxnSpPr>
        <p:spPr>
          <a:xfrm>
            <a:off x="505618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Gerade Verbindung 114"/>
          <p:cNvCxnSpPr/>
          <p:nvPr/>
        </p:nvCxnSpPr>
        <p:spPr>
          <a:xfrm>
            <a:off x="52657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Gerade Verbindung 115"/>
          <p:cNvCxnSpPr/>
          <p:nvPr/>
        </p:nvCxnSpPr>
        <p:spPr>
          <a:xfrm>
            <a:off x="5481638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Gerade Verbindung 116"/>
          <p:cNvCxnSpPr/>
          <p:nvPr/>
        </p:nvCxnSpPr>
        <p:spPr>
          <a:xfrm>
            <a:off x="570706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Gerade Verbindung 117"/>
          <p:cNvCxnSpPr/>
          <p:nvPr/>
        </p:nvCxnSpPr>
        <p:spPr>
          <a:xfrm>
            <a:off x="59166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Gerade Verbindung 118"/>
          <p:cNvCxnSpPr/>
          <p:nvPr/>
        </p:nvCxnSpPr>
        <p:spPr>
          <a:xfrm>
            <a:off x="6132513" y="1669653"/>
            <a:ext cx="0" cy="215900"/>
          </a:xfrm>
          <a:prstGeom prst="line">
            <a:avLst/>
          </a:prstGeom>
          <a:ln w="28575">
            <a:solidFill>
              <a:srgbClr val="FF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49" name="Textfeld 22"/>
          <p:cNvSpPr txBox="1">
            <a:spLocks noChangeArrowheads="1"/>
          </p:cNvSpPr>
          <p:nvPr/>
        </p:nvSpPr>
        <p:spPr bwMode="auto">
          <a:xfrm>
            <a:off x="4229100" y="1814115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4150" name="Textfeld 31"/>
          <p:cNvSpPr txBox="1">
            <a:spLocks noChangeArrowheads="1"/>
          </p:cNvSpPr>
          <p:nvPr/>
        </p:nvSpPr>
        <p:spPr bwMode="auto">
          <a:xfrm>
            <a:off x="4668838" y="1823640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51" name="Textfeld 31"/>
          <p:cNvSpPr txBox="1">
            <a:spLocks noChangeArrowheads="1"/>
          </p:cNvSpPr>
          <p:nvPr/>
        </p:nvSpPr>
        <p:spPr bwMode="auto">
          <a:xfrm>
            <a:off x="4445000" y="1823640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52" name="Textfeld 18"/>
          <p:cNvSpPr txBox="1">
            <a:spLocks noChangeArrowheads="1"/>
          </p:cNvSpPr>
          <p:nvPr/>
        </p:nvSpPr>
        <p:spPr bwMode="auto">
          <a:xfrm>
            <a:off x="4886325" y="1828403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3" name="Textfeld 18"/>
          <p:cNvSpPr txBox="1">
            <a:spLocks noChangeArrowheads="1"/>
          </p:cNvSpPr>
          <p:nvPr/>
        </p:nvSpPr>
        <p:spPr bwMode="auto">
          <a:xfrm>
            <a:off x="5095875" y="181411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4" name="Textfeld 18"/>
          <p:cNvSpPr txBox="1">
            <a:spLocks noChangeArrowheads="1"/>
          </p:cNvSpPr>
          <p:nvPr/>
        </p:nvSpPr>
        <p:spPr bwMode="auto">
          <a:xfrm>
            <a:off x="5311775" y="1820465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5" name="Textfeld 18"/>
          <p:cNvSpPr txBox="1">
            <a:spLocks noChangeArrowheads="1"/>
          </p:cNvSpPr>
          <p:nvPr/>
        </p:nvSpPr>
        <p:spPr bwMode="auto">
          <a:xfrm>
            <a:off x="5967413" y="1806178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4156" name="Textfeld 33"/>
          <p:cNvSpPr txBox="1">
            <a:spLocks noChangeArrowheads="1"/>
          </p:cNvSpPr>
          <p:nvPr/>
        </p:nvSpPr>
        <p:spPr bwMode="auto">
          <a:xfrm>
            <a:off x="5530850" y="1812528"/>
            <a:ext cx="325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57" name="Textfeld 22"/>
          <p:cNvSpPr txBox="1">
            <a:spLocks noChangeArrowheads="1"/>
          </p:cNvSpPr>
          <p:nvPr/>
        </p:nvSpPr>
        <p:spPr bwMode="auto">
          <a:xfrm>
            <a:off x="5735638" y="1812528"/>
            <a:ext cx="36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grpSp>
        <p:nvGrpSpPr>
          <p:cNvPr id="149" name="Gruppieren 148"/>
          <p:cNvGrpSpPr>
            <a:grpSpLocks/>
          </p:cNvGrpSpPr>
          <p:nvPr/>
        </p:nvGrpSpPr>
        <p:grpSpPr bwMode="auto">
          <a:xfrm flipV="1">
            <a:off x="1972253" y="4178547"/>
            <a:ext cx="5026025" cy="215900"/>
            <a:chOff x="1883239" y="3573016"/>
            <a:chExt cx="5026683" cy="215900"/>
          </a:xfrm>
        </p:grpSpPr>
        <p:cxnSp>
          <p:nvCxnSpPr>
            <p:cNvPr id="130" name="Gerade Verbindung 129"/>
            <p:cNvCxnSpPr/>
            <p:nvPr/>
          </p:nvCxnSpPr>
          <p:spPr>
            <a:xfrm>
              <a:off x="2378604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Gerade Verbindung 130"/>
            <p:cNvCxnSpPr/>
            <p:nvPr/>
          </p:nvCxnSpPr>
          <p:spPr>
            <a:xfrm>
              <a:off x="1883239" y="3573016"/>
              <a:ext cx="5026683" cy="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131"/>
            <p:cNvCxnSpPr/>
            <p:nvPr/>
          </p:nvCxnSpPr>
          <p:spPr>
            <a:xfrm>
              <a:off x="2589768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Gerade Verbindung 132"/>
            <p:cNvCxnSpPr/>
            <p:nvPr/>
          </p:nvCxnSpPr>
          <p:spPr>
            <a:xfrm>
              <a:off x="2805697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Gerade Verbindung 133"/>
            <p:cNvCxnSpPr/>
            <p:nvPr/>
          </p:nvCxnSpPr>
          <p:spPr>
            <a:xfrm>
              <a:off x="3027976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134"/>
            <p:cNvCxnSpPr/>
            <p:nvPr/>
          </p:nvCxnSpPr>
          <p:spPr>
            <a:xfrm>
              <a:off x="3237553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Gerade Verbindung 135"/>
            <p:cNvCxnSpPr/>
            <p:nvPr/>
          </p:nvCxnSpPr>
          <p:spPr>
            <a:xfrm>
              <a:off x="3453482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Gerade Verbindung 136"/>
            <p:cNvCxnSpPr/>
            <p:nvPr/>
          </p:nvCxnSpPr>
          <p:spPr>
            <a:xfrm>
              <a:off x="367258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Gerade Verbindung 137"/>
            <p:cNvCxnSpPr/>
            <p:nvPr/>
          </p:nvCxnSpPr>
          <p:spPr>
            <a:xfrm>
              <a:off x="3882163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Gerade Verbindung 138"/>
            <p:cNvCxnSpPr/>
            <p:nvPr/>
          </p:nvCxnSpPr>
          <p:spPr>
            <a:xfrm>
              <a:off x="4098091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Gerade Verbindung 139"/>
            <p:cNvCxnSpPr/>
            <p:nvPr/>
          </p:nvCxnSpPr>
          <p:spPr>
            <a:xfrm>
              <a:off x="432354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Gerade Verbindung 140"/>
            <p:cNvCxnSpPr/>
            <p:nvPr/>
          </p:nvCxnSpPr>
          <p:spPr>
            <a:xfrm>
              <a:off x="4533123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Gerade Verbindung 141"/>
            <p:cNvCxnSpPr/>
            <p:nvPr/>
          </p:nvCxnSpPr>
          <p:spPr>
            <a:xfrm>
              <a:off x="4749051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Gerade Verbindung 142"/>
            <p:cNvCxnSpPr/>
            <p:nvPr/>
          </p:nvCxnSpPr>
          <p:spPr>
            <a:xfrm>
              <a:off x="496815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Gerade Verbindung 143"/>
            <p:cNvCxnSpPr/>
            <p:nvPr/>
          </p:nvCxnSpPr>
          <p:spPr>
            <a:xfrm>
              <a:off x="5179320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Gerade Verbindung 144"/>
            <p:cNvCxnSpPr/>
            <p:nvPr/>
          </p:nvCxnSpPr>
          <p:spPr>
            <a:xfrm>
              <a:off x="5395249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Gerade Verbindung 145"/>
            <p:cNvCxnSpPr/>
            <p:nvPr/>
          </p:nvCxnSpPr>
          <p:spPr>
            <a:xfrm>
              <a:off x="5619115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Gerade Verbindung 146"/>
            <p:cNvCxnSpPr/>
            <p:nvPr/>
          </p:nvCxnSpPr>
          <p:spPr>
            <a:xfrm>
              <a:off x="5830281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Gerade Verbindung 147"/>
            <p:cNvCxnSpPr/>
            <p:nvPr/>
          </p:nvCxnSpPr>
          <p:spPr>
            <a:xfrm>
              <a:off x="6046209" y="3573016"/>
              <a:ext cx="0" cy="215900"/>
            </a:xfrm>
            <a:prstGeom prst="line">
              <a:avLst/>
            </a:prstGeom>
            <a:ln w="28575">
              <a:solidFill>
                <a:srgbClr val="99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9" name="Textfeld 18"/>
          <p:cNvSpPr txBox="1">
            <a:spLocks noChangeArrowheads="1"/>
          </p:cNvSpPr>
          <p:nvPr/>
        </p:nvSpPr>
        <p:spPr bwMode="auto">
          <a:xfrm>
            <a:off x="2297690" y="3891209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0" name="Textfeld 18"/>
          <p:cNvSpPr txBox="1">
            <a:spLocks noChangeArrowheads="1"/>
          </p:cNvSpPr>
          <p:nvPr/>
        </p:nvSpPr>
        <p:spPr bwMode="auto">
          <a:xfrm>
            <a:off x="2729490" y="3891209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2" name="Textfeld 18"/>
          <p:cNvSpPr txBox="1">
            <a:spLocks noChangeArrowheads="1"/>
          </p:cNvSpPr>
          <p:nvPr/>
        </p:nvSpPr>
        <p:spPr bwMode="auto">
          <a:xfrm>
            <a:off x="3802640" y="3888034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3" name="Textfeld 18"/>
          <p:cNvSpPr txBox="1">
            <a:spLocks noChangeArrowheads="1"/>
          </p:cNvSpPr>
          <p:nvPr/>
        </p:nvSpPr>
        <p:spPr bwMode="auto">
          <a:xfrm>
            <a:off x="5533015" y="3883272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74" name="Textfeld 22"/>
          <p:cNvSpPr txBox="1">
            <a:spLocks noChangeArrowheads="1"/>
          </p:cNvSpPr>
          <p:nvPr/>
        </p:nvSpPr>
        <p:spPr bwMode="auto">
          <a:xfrm>
            <a:off x="2508828" y="3883272"/>
            <a:ext cx="36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5" name="Textfeld 22"/>
          <p:cNvSpPr txBox="1">
            <a:spLocks noChangeArrowheads="1"/>
          </p:cNvSpPr>
          <p:nvPr/>
        </p:nvSpPr>
        <p:spPr bwMode="auto">
          <a:xfrm>
            <a:off x="4009015" y="3883272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6" name="Textfeld 22"/>
          <p:cNvSpPr txBox="1">
            <a:spLocks noChangeArrowheads="1"/>
          </p:cNvSpPr>
          <p:nvPr/>
        </p:nvSpPr>
        <p:spPr bwMode="auto">
          <a:xfrm>
            <a:off x="4440815" y="3883272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7" name="Textfeld 22"/>
          <p:cNvSpPr txBox="1">
            <a:spLocks noChangeArrowheads="1"/>
          </p:cNvSpPr>
          <p:nvPr/>
        </p:nvSpPr>
        <p:spPr bwMode="auto">
          <a:xfrm>
            <a:off x="4656715" y="3883272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79" name="Textfeld 31"/>
          <p:cNvSpPr txBox="1">
            <a:spLocks noChangeArrowheads="1"/>
          </p:cNvSpPr>
          <p:nvPr/>
        </p:nvSpPr>
        <p:spPr bwMode="auto">
          <a:xfrm>
            <a:off x="5750503" y="3880097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80" name="Textfeld 31"/>
          <p:cNvSpPr txBox="1">
            <a:spLocks noChangeArrowheads="1"/>
          </p:cNvSpPr>
          <p:nvPr/>
        </p:nvSpPr>
        <p:spPr bwMode="auto">
          <a:xfrm>
            <a:off x="4239203" y="3880097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82" name="Textfeld 32"/>
          <p:cNvSpPr txBox="1">
            <a:spLocks noChangeArrowheads="1"/>
          </p:cNvSpPr>
          <p:nvPr/>
        </p:nvSpPr>
        <p:spPr bwMode="auto">
          <a:xfrm>
            <a:off x="3583565" y="3888034"/>
            <a:ext cx="325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3" name="Textfeld 32"/>
          <p:cNvSpPr txBox="1">
            <a:spLocks noChangeArrowheads="1"/>
          </p:cNvSpPr>
          <p:nvPr/>
        </p:nvSpPr>
        <p:spPr bwMode="auto">
          <a:xfrm>
            <a:off x="4880553" y="3880097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4" name="Textfeld 32"/>
          <p:cNvSpPr txBox="1">
            <a:spLocks noChangeArrowheads="1"/>
          </p:cNvSpPr>
          <p:nvPr/>
        </p:nvSpPr>
        <p:spPr bwMode="auto">
          <a:xfrm>
            <a:off x="5086928" y="3883272"/>
            <a:ext cx="325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6" name="Textfeld 32"/>
          <p:cNvSpPr txBox="1">
            <a:spLocks noChangeArrowheads="1"/>
          </p:cNvSpPr>
          <p:nvPr/>
        </p:nvSpPr>
        <p:spPr bwMode="auto">
          <a:xfrm>
            <a:off x="5958465" y="3873747"/>
            <a:ext cx="3254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188" name="Textfeld 187"/>
          <p:cNvSpPr txBox="1">
            <a:spLocks noChangeArrowheads="1"/>
          </p:cNvSpPr>
          <p:nvPr/>
        </p:nvSpPr>
        <p:spPr bwMode="auto">
          <a:xfrm>
            <a:off x="2214563" y="4365228"/>
            <a:ext cx="21986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>
                <a:solidFill>
                  <a:srgbClr val="990000"/>
                </a:solidFill>
              </a:rPr>
              <a:t>Codogener Strang  </a:t>
            </a:r>
          </a:p>
        </p:txBody>
      </p:sp>
      <p:sp>
        <p:nvSpPr>
          <p:cNvPr id="3153" name="Textfeld 22"/>
          <p:cNvSpPr txBox="1">
            <a:spLocks noChangeArrowheads="1"/>
          </p:cNvSpPr>
          <p:nvPr/>
        </p:nvSpPr>
        <p:spPr bwMode="auto">
          <a:xfrm>
            <a:off x="3361315" y="3872159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3154" name="Textfeld 18"/>
          <p:cNvSpPr txBox="1">
            <a:spLocks noChangeArrowheads="1"/>
          </p:cNvSpPr>
          <p:nvPr/>
        </p:nvSpPr>
        <p:spPr bwMode="auto">
          <a:xfrm>
            <a:off x="3156528" y="3881684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3155" name="Textfeld 18"/>
          <p:cNvSpPr txBox="1">
            <a:spLocks noChangeArrowheads="1"/>
          </p:cNvSpPr>
          <p:nvPr/>
        </p:nvSpPr>
        <p:spPr bwMode="auto">
          <a:xfrm>
            <a:off x="2946978" y="3872159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26" name="Textfeld 32"/>
          <p:cNvSpPr txBox="1">
            <a:spLocks noChangeArrowheads="1"/>
          </p:cNvSpPr>
          <p:nvPr/>
        </p:nvSpPr>
        <p:spPr bwMode="auto">
          <a:xfrm>
            <a:off x="5320290" y="3878509"/>
            <a:ext cx="3270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81" name="Textfeld 18"/>
          <p:cNvSpPr txBox="1">
            <a:spLocks noChangeArrowheads="1"/>
          </p:cNvSpPr>
          <p:nvPr/>
        </p:nvSpPr>
        <p:spPr bwMode="auto">
          <a:xfrm>
            <a:off x="2944813" y="1826815"/>
            <a:ext cx="3254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4182" name="Textfeld 22"/>
          <p:cNvSpPr txBox="1">
            <a:spLocks noChangeArrowheads="1"/>
          </p:cNvSpPr>
          <p:nvPr/>
        </p:nvSpPr>
        <p:spPr bwMode="auto">
          <a:xfrm>
            <a:off x="3359150" y="1826815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4183" name="Textfeld 32"/>
          <p:cNvSpPr txBox="1">
            <a:spLocks noChangeArrowheads="1"/>
          </p:cNvSpPr>
          <p:nvPr/>
        </p:nvSpPr>
        <p:spPr bwMode="auto">
          <a:xfrm>
            <a:off x="3149600" y="1826815"/>
            <a:ext cx="325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T</a:t>
            </a:r>
          </a:p>
        </p:txBody>
      </p:sp>
      <p:sp>
        <p:nvSpPr>
          <p:cNvPr id="83" name="Textfeld 31"/>
          <p:cNvSpPr txBox="1">
            <a:spLocks noChangeArrowheads="1"/>
          </p:cNvSpPr>
          <p:nvPr/>
        </p:nvSpPr>
        <p:spPr bwMode="auto">
          <a:xfrm>
            <a:off x="3393065" y="3595309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cxnSp>
        <p:nvCxnSpPr>
          <p:cNvPr id="84" name="Gerade Verbindung 83"/>
          <p:cNvCxnSpPr/>
          <p:nvPr/>
        </p:nvCxnSpPr>
        <p:spPr>
          <a:xfrm>
            <a:off x="2470728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/>
          <p:cNvCxnSpPr/>
          <p:nvPr/>
        </p:nvCxnSpPr>
        <p:spPr>
          <a:xfrm>
            <a:off x="1964315" y="3420684"/>
            <a:ext cx="104616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>
            <a:off x="2680278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86"/>
          <p:cNvCxnSpPr/>
          <p:nvPr/>
        </p:nvCxnSpPr>
        <p:spPr>
          <a:xfrm>
            <a:off x="2896178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>
            <a:off x="3767715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>
            <a:off x="3978853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>
            <a:off x="4194753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4421765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>
            <a:off x="4631315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>
            <a:off x="4847215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93"/>
          <p:cNvCxnSpPr/>
          <p:nvPr/>
        </p:nvCxnSpPr>
        <p:spPr>
          <a:xfrm>
            <a:off x="5077403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94"/>
          <p:cNvCxnSpPr/>
          <p:nvPr/>
        </p:nvCxnSpPr>
        <p:spPr>
          <a:xfrm>
            <a:off x="5286953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/>
          <p:cNvCxnSpPr/>
          <p:nvPr/>
        </p:nvCxnSpPr>
        <p:spPr>
          <a:xfrm>
            <a:off x="5502853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>
            <a:off x="5713990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>
            <a:off x="5925128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>
            <a:off x="6141028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32"/>
          <p:cNvSpPr txBox="1">
            <a:spLocks noChangeArrowheads="1"/>
          </p:cNvSpPr>
          <p:nvPr/>
        </p:nvSpPr>
        <p:spPr bwMode="auto">
          <a:xfrm>
            <a:off x="2299278" y="3596896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03" name="Textfeld 32"/>
          <p:cNvSpPr txBox="1">
            <a:spLocks noChangeArrowheads="1"/>
          </p:cNvSpPr>
          <p:nvPr/>
        </p:nvSpPr>
        <p:spPr bwMode="auto">
          <a:xfrm>
            <a:off x="2756478" y="3596896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04" name="Textfeld 31"/>
          <p:cNvSpPr txBox="1">
            <a:spLocks noChangeArrowheads="1"/>
          </p:cNvSpPr>
          <p:nvPr/>
        </p:nvSpPr>
        <p:spPr bwMode="auto">
          <a:xfrm>
            <a:off x="2527878" y="3601659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cxnSp>
        <p:nvCxnSpPr>
          <p:cNvPr id="121" name="Gerade Verbindung 120"/>
          <p:cNvCxnSpPr/>
          <p:nvPr/>
        </p:nvCxnSpPr>
        <p:spPr>
          <a:xfrm>
            <a:off x="3153353" y="3415921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>
            <a:off x="2637415" y="3420684"/>
            <a:ext cx="4180458" cy="1111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3362903" y="3414334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23"/>
          <p:cNvCxnSpPr/>
          <p:nvPr/>
        </p:nvCxnSpPr>
        <p:spPr>
          <a:xfrm>
            <a:off x="3578803" y="3414334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feld 32"/>
          <p:cNvSpPr txBox="1">
            <a:spLocks noChangeArrowheads="1"/>
          </p:cNvSpPr>
          <p:nvPr/>
        </p:nvSpPr>
        <p:spPr bwMode="auto">
          <a:xfrm>
            <a:off x="3194628" y="3595309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27" name="Textfeld 32"/>
          <p:cNvSpPr txBox="1">
            <a:spLocks noChangeArrowheads="1"/>
          </p:cNvSpPr>
          <p:nvPr/>
        </p:nvSpPr>
        <p:spPr bwMode="auto">
          <a:xfrm>
            <a:off x="2997778" y="3595309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28" name="Textfeld 18"/>
          <p:cNvSpPr txBox="1">
            <a:spLocks noChangeArrowheads="1"/>
          </p:cNvSpPr>
          <p:nvPr/>
        </p:nvSpPr>
        <p:spPr bwMode="auto">
          <a:xfrm>
            <a:off x="3613728" y="359689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29" name="Textfeld 32"/>
          <p:cNvSpPr txBox="1">
            <a:spLocks noChangeArrowheads="1"/>
          </p:cNvSpPr>
          <p:nvPr/>
        </p:nvSpPr>
        <p:spPr bwMode="auto">
          <a:xfrm>
            <a:off x="3815340" y="3595309"/>
            <a:ext cx="350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50" name="Textfeld 31"/>
          <p:cNvSpPr txBox="1">
            <a:spLocks noChangeArrowheads="1"/>
          </p:cNvSpPr>
          <p:nvPr/>
        </p:nvSpPr>
        <p:spPr bwMode="auto">
          <a:xfrm>
            <a:off x="4018540" y="3601659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51" name="Textfeld 22"/>
          <p:cNvSpPr txBox="1">
            <a:spLocks noChangeArrowheads="1"/>
          </p:cNvSpPr>
          <p:nvPr/>
        </p:nvSpPr>
        <p:spPr bwMode="auto">
          <a:xfrm>
            <a:off x="4258253" y="3595309"/>
            <a:ext cx="36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52" name="Textfeld 31"/>
          <p:cNvSpPr txBox="1">
            <a:spLocks noChangeArrowheads="1"/>
          </p:cNvSpPr>
          <p:nvPr/>
        </p:nvSpPr>
        <p:spPr bwMode="auto">
          <a:xfrm>
            <a:off x="4472565" y="3601659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53" name="Textfeld 31"/>
          <p:cNvSpPr txBox="1">
            <a:spLocks noChangeArrowheads="1"/>
          </p:cNvSpPr>
          <p:nvPr/>
        </p:nvSpPr>
        <p:spPr bwMode="auto">
          <a:xfrm>
            <a:off x="4675765" y="3596896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54" name="Textfeld 18"/>
          <p:cNvSpPr txBox="1">
            <a:spLocks noChangeArrowheads="1"/>
          </p:cNvSpPr>
          <p:nvPr/>
        </p:nvSpPr>
        <p:spPr bwMode="auto">
          <a:xfrm>
            <a:off x="4885315" y="361594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55" name="Textfeld 18"/>
          <p:cNvSpPr txBox="1">
            <a:spLocks noChangeArrowheads="1"/>
          </p:cNvSpPr>
          <p:nvPr/>
        </p:nvSpPr>
        <p:spPr bwMode="auto">
          <a:xfrm>
            <a:off x="5105978" y="361594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56" name="Textfeld 18"/>
          <p:cNvSpPr txBox="1">
            <a:spLocks noChangeArrowheads="1"/>
          </p:cNvSpPr>
          <p:nvPr/>
        </p:nvSpPr>
        <p:spPr bwMode="auto">
          <a:xfrm>
            <a:off x="5321878" y="3595309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57" name="Textfeld 32"/>
          <p:cNvSpPr txBox="1">
            <a:spLocks noChangeArrowheads="1"/>
          </p:cNvSpPr>
          <p:nvPr/>
        </p:nvSpPr>
        <p:spPr bwMode="auto">
          <a:xfrm>
            <a:off x="5531428" y="3617534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58" name="Textfeld 22"/>
          <p:cNvSpPr txBox="1">
            <a:spLocks noChangeArrowheads="1"/>
          </p:cNvSpPr>
          <p:nvPr/>
        </p:nvSpPr>
        <p:spPr bwMode="auto">
          <a:xfrm>
            <a:off x="5752090" y="3617534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59" name="Textfeld 18"/>
          <p:cNvSpPr txBox="1">
            <a:spLocks noChangeArrowheads="1"/>
          </p:cNvSpPr>
          <p:nvPr/>
        </p:nvSpPr>
        <p:spPr bwMode="auto">
          <a:xfrm>
            <a:off x="5983865" y="360324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60" name="Textfeld 14"/>
          <p:cNvSpPr txBox="1">
            <a:spLocks noChangeArrowheads="1"/>
          </p:cNvSpPr>
          <p:nvPr/>
        </p:nvSpPr>
        <p:spPr bwMode="auto">
          <a:xfrm>
            <a:off x="7049875" y="3235740"/>
            <a:ext cx="388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3`</a:t>
            </a:r>
          </a:p>
        </p:txBody>
      </p:sp>
      <p:sp>
        <p:nvSpPr>
          <p:cNvPr id="161" name="Textfeld 15"/>
          <p:cNvSpPr txBox="1">
            <a:spLocks noChangeArrowheads="1"/>
          </p:cNvSpPr>
          <p:nvPr/>
        </p:nvSpPr>
        <p:spPr bwMode="auto">
          <a:xfrm>
            <a:off x="1600492" y="3246059"/>
            <a:ext cx="39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5`</a:t>
            </a:r>
          </a:p>
        </p:txBody>
      </p:sp>
      <p:sp>
        <p:nvSpPr>
          <p:cNvPr id="162" name="Textfeld 161"/>
          <p:cNvSpPr txBox="1"/>
          <p:nvPr/>
        </p:nvSpPr>
        <p:spPr>
          <a:xfrm>
            <a:off x="2354292" y="3046034"/>
            <a:ext cx="84670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B0F0"/>
                </a:solidFill>
              </a:rPr>
              <a:t>m-RNA</a:t>
            </a:r>
          </a:p>
        </p:txBody>
      </p:sp>
      <p:sp>
        <p:nvSpPr>
          <p:cNvPr id="164" name="Textfeld 163"/>
          <p:cNvSpPr txBox="1"/>
          <p:nvPr/>
        </p:nvSpPr>
        <p:spPr>
          <a:xfrm>
            <a:off x="3696433" y="548680"/>
            <a:ext cx="1411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Transkription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152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Ellipse 163"/>
          <p:cNvSpPr/>
          <p:nvPr/>
        </p:nvSpPr>
        <p:spPr>
          <a:xfrm rot="10800000">
            <a:off x="3408940" y="3407321"/>
            <a:ext cx="1997075" cy="1944688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5" name="Abgerundetes Rechteck 164"/>
          <p:cNvSpPr/>
          <p:nvPr/>
        </p:nvSpPr>
        <p:spPr>
          <a:xfrm rot="10800000">
            <a:off x="3610553" y="2945359"/>
            <a:ext cx="1619250" cy="665162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66" name="Ellipse 124"/>
          <p:cNvSpPr/>
          <p:nvPr/>
        </p:nvSpPr>
        <p:spPr>
          <a:xfrm rot="10800000">
            <a:off x="3408940" y="2959646"/>
            <a:ext cx="1997075" cy="2392363"/>
          </a:xfrm>
          <a:custGeom>
            <a:avLst/>
            <a:gdLst/>
            <a:ahLst/>
            <a:cxnLst/>
            <a:rect l="l" t="t" r="r" b="b"/>
            <a:pathLst>
              <a:path w="1998230" h="2393851">
                <a:moveTo>
                  <a:pt x="999115" y="0"/>
                </a:moveTo>
                <a:cubicBezTo>
                  <a:pt x="1550911" y="0"/>
                  <a:pt x="1998230" y="435228"/>
                  <a:pt x="1998230" y="972108"/>
                </a:cubicBezTo>
                <a:cubicBezTo>
                  <a:pt x="1998230" y="1279476"/>
                  <a:pt x="1851615" y="1553525"/>
                  <a:pt x="1620018" y="1728192"/>
                </a:cubicBezTo>
                <a:lnTo>
                  <a:pt x="1697275" y="1728192"/>
                </a:lnTo>
                <a:cubicBezTo>
                  <a:pt x="1758548" y="1728192"/>
                  <a:pt x="1808220" y="1777864"/>
                  <a:pt x="1808220" y="1839137"/>
                </a:cubicBezTo>
                <a:lnTo>
                  <a:pt x="1808220" y="2282906"/>
                </a:lnTo>
                <a:cubicBezTo>
                  <a:pt x="1808220" y="2344179"/>
                  <a:pt x="1758548" y="2393851"/>
                  <a:pt x="1697275" y="2393851"/>
                </a:cubicBezTo>
                <a:lnTo>
                  <a:pt x="300953" y="2393851"/>
                </a:lnTo>
                <a:cubicBezTo>
                  <a:pt x="239680" y="2393851"/>
                  <a:pt x="190008" y="2344179"/>
                  <a:pt x="190008" y="2282906"/>
                </a:cubicBezTo>
                <a:lnTo>
                  <a:pt x="190008" y="1839137"/>
                </a:lnTo>
                <a:cubicBezTo>
                  <a:pt x="190008" y="1777864"/>
                  <a:pt x="239680" y="1728192"/>
                  <a:pt x="300953" y="1728192"/>
                </a:cubicBezTo>
                <a:lnTo>
                  <a:pt x="378213" y="1728192"/>
                </a:lnTo>
                <a:cubicBezTo>
                  <a:pt x="146615" y="1553525"/>
                  <a:pt x="0" y="1279476"/>
                  <a:pt x="0" y="972108"/>
                </a:cubicBezTo>
                <a:cubicBezTo>
                  <a:pt x="0" y="435228"/>
                  <a:pt x="447319" y="0"/>
                  <a:pt x="999115" y="0"/>
                </a:cubicBezTo>
                <a:close/>
              </a:path>
            </a:pathLst>
          </a:custGeom>
          <a:solidFill>
            <a:srgbClr val="FF99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dirty="0"/>
          </a:p>
        </p:txBody>
      </p:sp>
      <p:grpSp>
        <p:nvGrpSpPr>
          <p:cNvPr id="221" name="Gruppieren 220"/>
          <p:cNvGrpSpPr>
            <a:grpSpLocks/>
          </p:cNvGrpSpPr>
          <p:nvPr/>
        </p:nvGrpSpPr>
        <p:grpSpPr bwMode="auto">
          <a:xfrm>
            <a:off x="3291465" y="3956596"/>
            <a:ext cx="1143000" cy="1620838"/>
            <a:chOff x="2044300" y="3828564"/>
            <a:chExt cx="1143592" cy="1620545"/>
          </a:xfrm>
        </p:grpSpPr>
        <p:sp>
          <p:nvSpPr>
            <p:cNvPr id="222" name="Textfeld 1"/>
            <p:cNvSpPr txBox="1">
              <a:spLocks noChangeArrowheads="1"/>
            </p:cNvSpPr>
            <p:nvPr/>
          </p:nvSpPr>
          <p:spPr bwMode="auto">
            <a:xfrm>
              <a:off x="2394384" y="3828564"/>
              <a:ext cx="7935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 A C</a:t>
              </a:r>
            </a:p>
          </p:txBody>
        </p:sp>
        <p:grpSp>
          <p:nvGrpSpPr>
            <p:cNvPr id="223" name="Gruppieren 126"/>
            <p:cNvGrpSpPr>
              <a:grpSpLocks/>
            </p:cNvGrpSpPr>
            <p:nvPr/>
          </p:nvGrpSpPr>
          <p:grpSpPr bwMode="auto">
            <a:xfrm rot="10800000">
              <a:off x="2044300" y="4263969"/>
              <a:ext cx="893763" cy="1185140"/>
              <a:chOff x="2987824" y="2348880"/>
              <a:chExt cx="2016848" cy="2911824"/>
            </a:xfrm>
          </p:grpSpPr>
          <p:pic>
            <p:nvPicPr>
              <p:cNvPr id="227" name="Picture 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7824" y="2348880"/>
                <a:ext cx="2016848" cy="2911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28" name="Gerade Verbindung 227"/>
              <p:cNvCxnSpPr/>
              <p:nvPr/>
            </p:nvCxnSpPr>
            <p:spPr>
              <a:xfrm>
                <a:off x="3201829" y="5222957"/>
                <a:ext cx="46236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Gerade Verbindung 228"/>
              <p:cNvCxnSpPr/>
              <p:nvPr/>
            </p:nvCxnSpPr>
            <p:spPr>
              <a:xfrm>
                <a:off x="4427618" y="2699853"/>
                <a:ext cx="218636" cy="28857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Gerade Verbindung 229"/>
              <p:cNvCxnSpPr/>
              <p:nvPr/>
            </p:nvCxnSpPr>
            <p:spPr>
              <a:xfrm>
                <a:off x="4302173" y="2855841"/>
                <a:ext cx="222219" cy="21448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Gerade Verbindung 230"/>
              <p:cNvCxnSpPr/>
              <p:nvPr/>
            </p:nvCxnSpPr>
            <p:spPr>
              <a:xfrm>
                <a:off x="4187479" y="2996230"/>
                <a:ext cx="240139" cy="21448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Gerade Verbindung 231"/>
              <p:cNvCxnSpPr/>
              <p:nvPr/>
            </p:nvCxnSpPr>
            <p:spPr>
              <a:xfrm>
                <a:off x="4101459" y="3132720"/>
                <a:ext cx="240139" cy="21838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Gerade Verbindung 232"/>
              <p:cNvCxnSpPr/>
              <p:nvPr/>
            </p:nvCxnSpPr>
            <p:spPr>
              <a:xfrm>
                <a:off x="3635516" y="2988430"/>
                <a:ext cx="433684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Gerade Verbindung 233"/>
              <p:cNvCxnSpPr/>
              <p:nvPr/>
            </p:nvCxnSpPr>
            <p:spPr>
              <a:xfrm flipV="1">
                <a:off x="3628348" y="2773948"/>
                <a:ext cx="365586" cy="17938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Gerade Verbindung 234"/>
              <p:cNvCxnSpPr/>
              <p:nvPr/>
            </p:nvCxnSpPr>
            <p:spPr>
              <a:xfrm flipV="1">
                <a:off x="3635516" y="2629658"/>
                <a:ext cx="362001" cy="23398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Gerade Verbindung 235"/>
              <p:cNvCxnSpPr/>
              <p:nvPr/>
            </p:nvCxnSpPr>
            <p:spPr>
              <a:xfrm flipH="1">
                <a:off x="3194661" y="2399577"/>
                <a:ext cx="179209" cy="52645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Gerade Verbindung 236"/>
              <p:cNvCxnSpPr/>
              <p:nvPr/>
            </p:nvCxnSpPr>
            <p:spPr>
              <a:xfrm>
                <a:off x="3083553" y="2528266"/>
                <a:ext cx="275981" cy="33537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Gerade Verbindung 237"/>
              <p:cNvCxnSpPr/>
              <p:nvPr/>
            </p:nvCxnSpPr>
            <p:spPr>
              <a:xfrm flipV="1">
                <a:off x="3657021" y="3284807"/>
                <a:ext cx="150535" cy="740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Gerade Verbindung 238"/>
              <p:cNvCxnSpPr/>
              <p:nvPr/>
            </p:nvCxnSpPr>
            <p:spPr>
              <a:xfrm flipV="1">
                <a:off x="3484981" y="3495391"/>
                <a:ext cx="523290" cy="30417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Gerade Verbindung 239"/>
              <p:cNvCxnSpPr/>
              <p:nvPr/>
            </p:nvCxnSpPr>
            <p:spPr>
              <a:xfrm flipV="1">
                <a:off x="3657021" y="3799567"/>
                <a:ext cx="523290" cy="5459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Gerade Verbindung 240"/>
              <p:cNvCxnSpPr/>
              <p:nvPr/>
            </p:nvCxnSpPr>
            <p:spPr>
              <a:xfrm flipV="1">
                <a:off x="3786051" y="3998453"/>
                <a:ext cx="433684" cy="701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Gerade Verbindung 241"/>
              <p:cNvCxnSpPr/>
              <p:nvPr/>
            </p:nvCxnSpPr>
            <p:spPr>
              <a:xfrm>
                <a:off x="3076384" y="4076447"/>
                <a:ext cx="544795" cy="7409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Gerade Verbindung 242"/>
              <p:cNvCxnSpPr/>
              <p:nvPr/>
            </p:nvCxnSpPr>
            <p:spPr>
              <a:xfrm>
                <a:off x="3130146" y="4287030"/>
                <a:ext cx="605727" cy="7019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Gerade Verbindung 243"/>
              <p:cNvCxnSpPr/>
              <p:nvPr/>
            </p:nvCxnSpPr>
            <p:spPr>
              <a:xfrm>
                <a:off x="3395375" y="4645802"/>
                <a:ext cx="419350" cy="21838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Gerade Verbindung 244"/>
              <p:cNvCxnSpPr/>
              <p:nvPr/>
            </p:nvCxnSpPr>
            <p:spPr>
              <a:xfrm>
                <a:off x="3130146" y="4891482"/>
                <a:ext cx="655906" cy="10919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4" name="Gerade Verbindung 223"/>
            <p:cNvCxnSpPr/>
            <p:nvPr/>
          </p:nvCxnSpPr>
          <p:spPr>
            <a:xfrm>
              <a:off x="2555740" y="4142832"/>
              <a:ext cx="108006" cy="1349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Gerade Verbindung 224"/>
            <p:cNvCxnSpPr/>
            <p:nvPr/>
          </p:nvCxnSpPr>
          <p:spPr>
            <a:xfrm flipH="1">
              <a:off x="2843227" y="4142832"/>
              <a:ext cx="120712" cy="13332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Gerade Verbindung 225"/>
            <p:cNvCxnSpPr/>
            <p:nvPr/>
          </p:nvCxnSpPr>
          <p:spPr>
            <a:xfrm>
              <a:off x="2773340" y="4112676"/>
              <a:ext cx="1588" cy="1507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6" name="Gruppieren 15"/>
          <p:cNvGrpSpPr>
            <a:grpSpLocks/>
          </p:cNvGrpSpPr>
          <p:nvPr/>
        </p:nvGrpSpPr>
        <p:grpSpPr bwMode="auto">
          <a:xfrm>
            <a:off x="3558165" y="3951834"/>
            <a:ext cx="1643063" cy="2100262"/>
            <a:chOff x="2341514" y="3818291"/>
            <a:chExt cx="1643698" cy="2100269"/>
          </a:xfrm>
        </p:grpSpPr>
        <p:grpSp>
          <p:nvGrpSpPr>
            <p:cNvPr id="247" name="Gruppieren 126"/>
            <p:cNvGrpSpPr>
              <a:grpSpLocks/>
            </p:cNvGrpSpPr>
            <p:nvPr/>
          </p:nvGrpSpPr>
          <p:grpSpPr bwMode="auto">
            <a:xfrm rot="10800000">
              <a:off x="2856210" y="4263296"/>
              <a:ext cx="893763" cy="1185140"/>
              <a:chOff x="2987824" y="2348880"/>
              <a:chExt cx="2016848" cy="2911824"/>
            </a:xfrm>
          </p:grpSpPr>
          <p:pic>
            <p:nvPicPr>
              <p:cNvPr id="253" name="Picture 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87824" y="2348880"/>
                <a:ext cx="2016848" cy="29118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254" name="Gerade Verbindung 253"/>
              <p:cNvCxnSpPr/>
              <p:nvPr/>
            </p:nvCxnSpPr>
            <p:spPr>
              <a:xfrm>
                <a:off x="3209567" y="5222938"/>
                <a:ext cx="462299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Gerade Verbindung 254"/>
              <p:cNvCxnSpPr/>
              <p:nvPr/>
            </p:nvCxnSpPr>
            <p:spPr>
              <a:xfrm>
                <a:off x="4435194" y="2699372"/>
                <a:ext cx="218607" cy="28863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Gerade Verbindung 255"/>
              <p:cNvCxnSpPr/>
              <p:nvPr/>
            </p:nvCxnSpPr>
            <p:spPr>
              <a:xfrm>
                <a:off x="4309765" y="2855388"/>
                <a:ext cx="222190" cy="21452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Gerade Verbindung 256"/>
              <p:cNvCxnSpPr/>
              <p:nvPr/>
            </p:nvCxnSpPr>
            <p:spPr>
              <a:xfrm>
                <a:off x="4195087" y="2995803"/>
                <a:ext cx="240107" cy="21452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Gerade Verbindung 257"/>
              <p:cNvCxnSpPr/>
              <p:nvPr/>
            </p:nvCxnSpPr>
            <p:spPr>
              <a:xfrm>
                <a:off x="4109078" y="3132316"/>
                <a:ext cx="240107" cy="21842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Gerade Verbindung 258"/>
              <p:cNvCxnSpPr/>
              <p:nvPr/>
            </p:nvCxnSpPr>
            <p:spPr>
              <a:xfrm>
                <a:off x="3643196" y="2988002"/>
                <a:ext cx="433627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Gerade Verbindung 259"/>
              <p:cNvCxnSpPr/>
              <p:nvPr/>
            </p:nvCxnSpPr>
            <p:spPr>
              <a:xfrm flipV="1">
                <a:off x="3636029" y="2773478"/>
                <a:ext cx="365538" cy="17941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Gerade Verbindung 260"/>
              <p:cNvCxnSpPr/>
              <p:nvPr/>
            </p:nvCxnSpPr>
            <p:spPr>
              <a:xfrm flipV="1">
                <a:off x="3643196" y="2629164"/>
                <a:ext cx="361953" cy="234025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Gerade Verbindung 261"/>
              <p:cNvCxnSpPr/>
              <p:nvPr/>
            </p:nvCxnSpPr>
            <p:spPr>
              <a:xfrm flipH="1">
                <a:off x="3202399" y="2399039"/>
                <a:ext cx="179185" cy="52655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Gerade Verbindung 262"/>
              <p:cNvCxnSpPr/>
              <p:nvPr/>
            </p:nvCxnSpPr>
            <p:spPr>
              <a:xfrm>
                <a:off x="3091306" y="2527754"/>
                <a:ext cx="275944" cy="33543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Gerade Verbindung 263"/>
              <p:cNvCxnSpPr/>
              <p:nvPr/>
            </p:nvCxnSpPr>
            <p:spPr>
              <a:xfrm flipV="1">
                <a:off x="3664698" y="3284434"/>
                <a:ext cx="150516" cy="741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Gerade Verbindung 264"/>
              <p:cNvCxnSpPr/>
              <p:nvPr/>
            </p:nvCxnSpPr>
            <p:spPr>
              <a:xfrm flipV="1">
                <a:off x="3492681" y="3495056"/>
                <a:ext cx="523221" cy="30423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Gerade Verbindung 265"/>
              <p:cNvCxnSpPr/>
              <p:nvPr/>
            </p:nvCxnSpPr>
            <p:spPr>
              <a:xfrm flipV="1">
                <a:off x="3664698" y="3799288"/>
                <a:ext cx="523221" cy="5460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Gerade Verbindung 266"/>
              <p:cNvCxnSpPr/>
              <p:nvPr/>
            </p:nvCxnSpPr>
            <p:spPr>
              <a:xfrm flipV="1">
                <a:off x="3793712" y="3998208"/>
                <a:ext cx="433627" cy="702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Gerade Verbindung 267"/>
              <p:cNvCxnSpPr/>
              <p:nvPr/>
            </p:nvCxnSpPr>
            <p:spPr>
              <a:xfrm>
                <a:off x="3084138" y="4076217"/>
                <a:ext cx="544723" cy="7410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Gerade Verbindung 268"/>
              <p:cNvCxnSpPr/>
              <p:nvPr/>
            </p:nvCxnSpPr>
            <p:spPr>
              <a:xfrm>
                <a:off x="3137893" y="4286839"/>
                <a:ext cx="605647" cy="7020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Gerade Verbindung 269"/>
              <p:cNvCxnSpPr/>
              <p:nvPr/>
            </p:nvCxnSpPr>
            <p:spPr>
              <a:xfrm>
                <a:off x="3403087" y="4645677"/>
                <a:ext cx="419295" cy="21842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Gerade Verbindung 270"/>
              <p:cNvCxnSpPr/>
              <p:nvPr/>
            </p:nvCxnSpPr>
            <p:spPr>
              <a:xfrm>
                <a:off x="3137893" y="4891404"/>
                <a:ext cx="655819" cy="109212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8" name="Gerade Verbindung 247"/>
            <p:cNvCxnSpPr/>
            <p:nvPr/>
          </p:nvCxnSpPr>
          <p:spPr>
            <a:xfrm>
              <a:off x="3367435" y="4142142"/>
              <a:ext cx="107992" cy="1349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Gerade Verbindung 248"/>
            <p:cNvCxnSpPr/>
            <p:nvPr/>
          </p:nvCxnSpPr>
          <p:spPr>
            <a:xfrm flipH="1">
              <a:off x="3654884" y="4142142"/>
              <a:ext cx="120697" cy="13335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Gerade Verbindung 249"/>
            <p:cNvCxnSpPr/>
            <p:nvPr/>
          </p:nvCxnSpPr>
          <p:spPr>
            <a:xfrm>
              <a:off x="3585007" y="4111979"/>
              <a:ext cx="1588" cy="15081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1" name="Textfeld 14"/>
            <p:cNvSpPr txBox="1">
              <a:spLocks noChangeArrowheads="1"/>
            </p:cNvSpPr>
            <p:nvPr/>
          </p:nvSpPr>
          <p:spPr bwMode="auto">
            <a:xfrm>
              <a:off x="3133569" y="3818291"/>
              <a:ext cx="85164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  A G</a:t>
              </a:r>
            </a:p>
          </p:txBody>
        </p:sp>
        <p:sp>
          <p:nvSpPr>
            <p:cNvPr id="252" name="Ellipse 251"/>
            <p:cNvSpPr/>
            <p:nvPr/>
          </p:nvSpPr>
          <p:spPr>
            <a:xfrm>
              <a:off x="2341514" y="5220058"/>
              <a:ext cx="732121" cy="698502"/>
            </a:xfrm>
            <a:prstGeom prst="ellipse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de-DE" sz="1200" dirty="0">
                  <a:solidFill>
                    <a:schemeClr val="tx1"/>
                  </a:solidFill>
                </a:rPr>
                <a:t>Ile</a:t>
              </a:r>
            </a:p>
          </p:txBody>
        </p:sp>
      </p:grpSp>
      <p:sp>
        <p:nvSpPr>
          <p:cNvPr id="273" name="Ellipse 272"/>
          <p:cNvSpPr/>
          <p:nvPr/>
        </p:nvSpPr>
        <p:spPr bwMode="auto">
          <a:xfrm>
            <a:off x="2650115" y="5232946"/>
            <a:ext cx="746126" cy="700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sz="1200" dirty="0">
                <a:solidFill>
                  <a:schemeClr val="tx1"/>
                </a:solidFill>
              </a:rPr>
              <a:t>Meth</a:t>
            </a:r>
          </a:p>
        </p:txBody>
      </p:sp>
      <p:sp>
        <p:nvSpPr>
          <p:cNvPr id="83" name="Textfeld 31"/>
          <p:cNvSpPr txBox="1">
            <a:spLocks noChangeArrowheads="1"/>
          </p:cNvSpPr>
          <p:nvPr/>
        </p:nvSpPr>
        <p:spPr bwMode="auto">
          <a:xfrm>
            <a:off x="3393065" y="3595309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cxnSp>
        <p:nvCxnSpPr>
          <p:cNvPr id="84" name="Gerade Verbindung 83"/>
          <p:cNvCxnSpPr/>
          <p:nvPr/>
        </p:nvCxnSpPr>
        <p:spPr>
          <a:xfrm>
            <a:off x="2470728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Gerade Verbindung 84"/>
          <p:cNvCxnSpPr/>
          <p:nvPr/>
        </p:nvCxnSpPr>
        <p:spPr>
          <a:xfrm>
            <a:off x="1964315" y="3420684"/>
            <a:ext cx="1046163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Gerade Verbindung 85"/>
          <p:cNvCxnSpPr/>
          <p:nvPr/>
        </p:nvCxnSpPr>
        <p:spPr>
          <a:xfrm>
            <a:off x="2680278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Gerade Verbindung 86"/>
          <p:cNvCxnSpPr/>
          <p:nvPr/>
        </p:nvCxnSpPr>
        <p:spPr>
          <a:xfrm>
            <a:off x="2896178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>
            <a:off x="3767715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88"/>
          <p:cNvCxnSpPr/>
          <p:nvPr/>
        </p:nvCxnSpPr>
        <p:spPr>
          <a:xfrm>
            <a:off x="3978853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Gerade Verbindung 89"/>
          <p:cNvCxnSpPr/>
          <p:nvPr/>
        </p:nvCxnSpPr>
        <p:spPr>
          <a:xfrm>
            <a:off x="4194753" y="3431796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Gerade Verbindung 90"/>
          <p:cNvCxnSpPr/>
          <p:nvPr/>
        </p:nvCxnSpPr>
        <p:spPr>
          <a:xfrm>
            <a:off x="4421765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Gerade Verbindung 91"/>
          <p:cNvCxnSpPr/>
          <p:nvPr/>
        </p:nvCxnSpPr>
        <p:spPr>
          <a:xfrm>
            <a:off x="4631315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Gerade Verbindung 92"/>
          <p:cNvCxnSpPr/>
          <p:nvPr/>
        </p:nvCxnSpPr>
        <p:spPr>
          <a:xfrm>
            <a:off x="4847215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Gerade Verbindung 93"/>
          <p:cNvCxnSpPr/>
          <p:nvPr/>
        </p:nvCxnSpPr>
        <p:spPr>
          <a:xfrm>
            <a:off x="5077403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94"/>
          <p:cNvCxnSpPr/>
          <p:nvPr/>
        </p:nvCxnSpPr>
        <p:spPr>
          <a:xfrm>
            <a:off x="5286953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Gerade Verbindung 95"/>
          <p:cNvCxnSpPr/>
          <p:nvPr/>
        </p:nvCxnSpPr>
        <p:spPr>
          <a:xfrm>
            <a:off x="5502853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Gerade Verbindung 96"/>
          <p:cNvCxnSpPr/>
          <p:nvPr/>
        </p:nvCxnSpPr>
        <p:spPr>
          <a:xfrm>
            <a:off x="5713990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Gerade Verbindung 97"/>
          <p:cNvCxnSpPr/>
          <p:nvPr/>
        </p:nvCxnSpPr>
        <p:spPr>
          <a:xfrm>
            <a:off x="5925128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Gerade Verbindung 98"/>
          <p:cNvCxnSpPr/>
          <p:nvPr/>
        </p:nvCxnSpPr>
        <p:spPr>
          <a:xfrm>
            <a:off x="6141028" y="3430209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feld 32"/>
          <p:cNvSpPr txBox="1">
            <a:spLocks noChangeArrowheads="1"/>
          </p:cNvSpPr>
          <p:nvPr/>
        </p:nvSpPr>
        <p:spPr bwMode="auto">
          <a:xfrm>
            <a:off x="2299278" y="3596896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03" name="Textfeld 32"/>
          <p:cNvSpPr txBox="1">
            <a:spLocks noChangeArrowheads="1"/>
          </p:cNvSpPr>
          <p:nvPr/>
        </p:nvSpPr>
        <p:spPr bwMode="auto">
          <a:xfrm>
            <a:off x="2756478" y="3596896"/>
            <a:ext cx="3508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04" name="Textfeld 31"/>
          <p:cNvSpPr txBox="1">
            <a:spLocks noChangeArrowheads="1"/>
          </p:cNvSpPr>
          <p:nvPr/>
        </p:nvSpPr>
        <p:spPr bwMode="auto">
          <a:xfrm>
            <a:off x="2527878" y="3601659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cxnSp>
        <p:nvCxnSpPr>
          <p:cNvPr id="121" name="Gerade Verbindung 120"/>
          <p:cNvCxnSpPr/>
          <p:nvPr/>
        </p:nvCxnSpPr>
        <p:spPr>
          <a:xfrm>
            <a:off x="3153353" y="3415921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Gerade Verbindung 121"/>
          <p:cNvCxnSpPr/>
          <p:nvPr/>
        </p:nvCxnSpPr>
        <p:spPr>
          <a:xfrm>
            <a:off x="2637415" y="3420684"/>
            <a:ext cx="4180458" cy="11112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Gerade Verbindung 122"/>
          <p:cNvCxnSpPr/>
          <p:nvPr/>
        </p:nvCxnSpPr>
        <p:spPr>
          <a:xfrm>
            <a:off x="3362903" y="3414334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Gerade Verbindung 123"/>
          <p:cNvCxnSpPr/>
          <p:nvPr/>
        </p:nvCxnSpPr>
        <p:spPr>
          <a:xfrm>
            <a:off x="3578803" y="3414334"/>
            <a:ext cx="0" cy="21590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feld 32"/>
          <p:cNvSpPr txBox="1">
            <a:spLocks noChangeArrowheads="1"/>
          </p:cNvSpPr>
          <p:nvPr/>
        </p:nvSpPr>
        <p:spPr bwMode="auto">
          <a:xfrm>
            <a:off x="3194628" y="3595309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27" name="Textfeld 32"/>
          <p:cNvSpPr txBox="1">
            <a:spLocks noChangeArrowheads="1"/>
          </p:cNvSpPr>
          <p:nvPr/>
        </p:nvSpPr>
        <p:spPr bwMode="auto">
          <a:xfrm>
            <a:off x="2997778" y="3595309"/>
            <a:ext cx="3508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28" name="Textfeld 18"/>
          <p:cNvSpPr txBox="1">
            <a:spLocks noChangeArrowheads="1"/>
          </p:cNvSpPr>
          <p:nvPr/>
        </p:nvSpPr>
        <p:spPr bwMode="auto">
          <a:xfrm>
            <a:off x="3613728" y="359689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29" name="Textfeld 32"/>
          <p:cNvSpPr txBox="1">
            <a:spLocks noChangeArrowheads="1"/>
          </p:cNvSpPr>
          <p:nvPr/>
        </p:nvSpPr>
        <p:spPr bwMode="auto">
          <a:xfrm>
            <a:off x="3815340" y="3595309"/>
            <a:ext cx="3508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50" name="Textfeld 31"/>
          <p:cNvSpPr txBox="1">
            <a:spLocks noChangeArrowheads="1"/>
          </p:cNvSpPr>
          <p:nvPr/>
        </p:nvSpPr>
        <p:spPr bwMode="auto">
          <a:xfrm>
            <a:off x="4018540" y="3601659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51" name="Textfeld 22"/>
          <p:cNvSpPr txBox="1">
            <a:spLocks noChangeArrowheads="1"/>
          </p:cNvSpPr>
          <p:nvPr/>
        </p:nvSpPr>
        <p:spPr bwMode="auto">
          <a:xfrm>
            <a:off x="4258253" y="3595309"/>
            <a:ext cx="36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52" name="Textfeld 31"/>
          <p:cNvSpPr txBox="1">
            <a:spLocks noChangeArrowheads="1"/>
          </p:cNvSpPr>
          <p:nvPr/>
        </p:nvSpPr>
        <p:spPr bwMode="auto">
          <a:xfrm>
            <a:off x="4472565" y="3601659"/>
            <a:ext cx="3508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53" name="Textfeld 31"/>
          <p:cNvSpPr txBox="1">
            <a:spLocks noChangeArrowheads="1"/>
          </p:cNvSpPr>
          <p:nvPr/>
        </p:nvSpPr>
        <p:spPr bwMode="auto">
          <a:xfrm>
            <a:off x="4675765" y="3596896"/>
            <a:ext cx="350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C</a:t>
            </a:r>
          </a:p>
        </p:txBody>
      </p:sp>
      <p:sp>
        <p:nvSpPr>
          <p:cNvPr id="154" name="Textfeld 18"/>
          <p:cNvSpPr txBox="1">
            <a:spLocks noChangeArrowheads="1"/>
          </p:cNvSpPr>
          <p:nvPr/>
        </p:nvSpPr>
        <p:spPr bwMode="auto">
          <a:xfrm>
            <a:off x="4885315" y="361594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55" name="Textfeld 18"/>
          <p:cNvSpPr txBox="1">
            <a:spLocks noChangeArrowheads="1"/>
          </p:cNvSpPr>
          <p:nvPr/>
        </p:nvSpPr>
        <p:spPr bwMode="auto">
          <a:xfrm>
            <a:off x="5105978" y="361594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56" name="Textfeld 18"/>
          <p:cNvSpPr txBox="1">
            <a:spLocks noChangeArrowheads="1"/>
          </p:cNvSpPr>
          <p:nvPr/>
        </p:nvSpPr>
        <p:spPr bwMode="auto">
          <a:xfrm>
            <a:off x="5321878" y="3595309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57" name="Textfeld 32"/>
          <p:cNvSpPr txBox="1">
            <a:spLocks noChangeArrowheads="1"/>
          </p:cNvSpPr>
          <p:nvPr/>
        </p:nvSpPr>
        <p:spPr bwMode="auto">
          <a:xfrm>
            <a:off x="5531428" y="3617534"/>
            <a:ext cx="350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U</a:t>
            </a:r>
          </a:p>
        </p:txBody>
      </p:sp>
      <p:sp>
        <p:nvSpPr>
          <p:cNvPr id="158" name="Textfeld 22"/>
          <p:cNvSpPr txBox="1">
            <a:spLocks noChangeArrowheads="1"/>
          </p:cNvSpPr>
          <p:nvPr/>
        </p:nvSpPr>
        <p:spPr bwMode="auto">
          <a:xfrm>
            <a:off x="5752090" y="3617534"/>
            <a:ext cx="3635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G</a:t>
            </a:r>
          </a:p>
        </p:txBody>
      </p:sp>
      <p:sp>
        <p:nvSpPr>
          <p:cNvPr id="159" name="Textfeld 18"/>
          <p:cNvSpPr txBox="1">
            <a:spLocks noChangeArrowheads="1"/>
          </p:cNvSpPr>
          <p:nvPr/>
        </p:nvSpPr>
        <p:spPr bwMode="auto">
          <a:xfrm>
            <a:off x="5983865" y="3603246"/>
            <a:ext cx="3397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/>
              <a:t>A</a:t>
            </a:r>
          </a:p>
        </p:txBody>
      </p:sp>
      <p:sp>
        <p:nvSpPr>
          <p:cNvPr id="160" name="Textfeld 14"/>
          <p:cNvSpPr txBox="1">
            <a:spLocks noChangeArrowheads="1"/>
          </p:cNvSpPr>
          <p:nvPr/>
        </p:nvSpPr>
        <p:spPr bwMode="auto">
          <a:xfrm>
            <a:off x="7049875" y="3235740"/>
            <a:ext cx="3889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3`</a:t>
            </a:r>
          </a:p>
        </p:txBody>
      </p:sp>
      <p:sp>
        <p:nvSpPr>
          <p:cNvPr id="161" name="Textfeld 15"/>
          <p:cNvSpPr txBox="1">
            <a:spLocks noChangeArrowheads="1"/>
          </p:cNvSpPr>
          <p:nvPr/>
        </p:nvSpPr>
        <p:spPr bwMode="auto">
          <a:xfrm>
            <a:off x="1600492" y="3246059"/>
            <a:ext cx="3905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dirty="0"/>
              <a:t>5`</a:t>
            </a:r>
          </a:p>
        </p:txBody>
      </p:sp>
      <p:sp>
        <p:nvSpPr>
          <p:cNvPr id="162" name="Textfeld 161"/>
          <p:cNvSpPr txBox="1"/>
          <p:nvPr/>
        </p:nvSpPr>
        <p:spPr>
          <a:xfrm>
            <a:off x="2354292" y="3046034"/>
            <a:ext cx="84670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>
                <a:solidFill>
                  <a:srgbClr val="00B0F0"/>
                </a:solidFill>
              </a:rPr>
              <a:t>m-RNA</a:t>
            </a:r>
          </a:p>
        </p:txBody>
      </p:sp>
      <p:sp>
        <p:nvSpPr>
          <p:cNvPr id="163" name="Textfeld 162"/>
          <p:cNvSpPr txBox="1"/>
          <p:nvPr/>
        </p:nvSpPr>
        <p:spPr>
          <a:xfrm>
            <a:off x="3696433" y="548680"/>
            <a:ext cx="12150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Translation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7025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 animBg="1"/>
      <p:bldP spid="165" grpId="0" animBg="1"/>
      <p:bldP spid="166" grpId="0" animBg="1"/>
      <p:bldP spid="273" grpId="0" animBg="1"/>
      <p:bldP spid="1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Ellipse 164"/>
          <p:cNvSpPr/>
          <p:nvPr/>
        </p:nvSpPr>
        <p:spPr>
          <a:xfrm>
            <a:off x="4641193" y="3441791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4" name="Ellipse 163"/>
          <p:cNvSpPr/>
          <p:nvPr/>
        </p:nvSpPr>
        <p:spPr>
          <a:xfrm>
            <a:off x="4566126" y="3731528"/>
            <a:ext cx="288032" cy="2880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2" name="Ellipse 161"/>
          <p:cNvSpPr/>
          <p:nvPr/>
        </p:nvSpPr>
        <p:spPr>
          <a:xfrm>
            <a:off x="4484080" y="4004813"/>
            <a:ext cx="288032" cy="28803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4" name="Ellipse 153"/>
          <p:cNvSpPr/>
          <p:nvPr/>
        </p:nvSpPr>
        <p:spPr>
          <a:xfrm>
            <a:off x="4069429" y="3481008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3" name="Ellipse 152"/>
          <p:cNvSpPr/>
          <p:nvPr/>
        </p:nvSpPr>
        <p:spPr>
          <a:xfrm>
            <a:off x="4261762" y="3766768"/>
            <a:ext cx="288032" cy="2880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0" name="Ellipse 119"/>
          <p:cNvSpPr/>
          <p:nvPr/>
        </p:nvSpPr>
        <p:spPr>
          <a:xfrm>
            <a:off x="1498566" y="1588661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1" name="Ellipse 120"/>
          <p:cNvSpPr/>
          <p:nvPr/>
        </p:nvSpPr>
        <p:spPr>
          <a:xfrm>
            <a:off x="1786598" y="1584393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2" name="Ellipse 121"/>
          <p:cNvSpPr/>
          <p:nvPr/>
        </p:nvSpPr>
        <p:spPr>
          <a:xfrm>
            <a:off x="2094172" y="1584393"/>
            <a:ext cx="288032" cy="2880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3" name="Ellipse 122"/>
          <p:cNvSpPr/>
          <p:nvPr/>
        </p:nvSpPr>
        <p:spPr>
          <a:xfrm>
            <a:off x="2670236" y="1584393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4" name="Ellipse 123"/>
          <p:cNvSpPr/>
          <p:nvPr/>
        </p:nvSpPr>
        <p:spPr>
          <a:xfrm>
            <a:off x="2382204" y="1586670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5" name="Ellipse 124"/>
          <p:cNvSpPr/>
          <p:nvPr/>
        </p:nvSpPr>
        <p:spPr>
          <a:xfrm>
            <a:off x="2958268" y="1584393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6" name="Ellipse 125"/>
          <p:cNvSpPr/>
          <p:nvPr/>
        </p:nvSpPr>
        <p:spPr>
          <a:xfrm>
            <a:off x="3246300" y="1567625"/>
            <a:ext cx="288032" cy="28803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7" name="Ellipse 126"/>
          <p:cNvSpPr/>
          <p:nvPr/>
        </p:nvSpPr>
        <p:spPr>
          <a:xfrm>
            <a:off x="3551177" y="1559991"/>
            <a:ext cx="288032" cy="2880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8" name="Ellipse 127"/>
          <p:cNvSpPr/>
          <p:nvPr/>
        </p:nvSpPr>
        <p:spPr>
          <a:xfrm>
            <a:off x="4415273" y="1559991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9" name="Ellipse 128"/>
          <p:cNvSpPr/>
          <p:nvPr/>
        </p:nvSpPr>
        <p:spPr>
          <a:xfrm>
            <a:off x="3839209" y="1559991"/>
            <a:ext cx="288032" cy="2880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0" name="Ellipse 129"/>
          <p:cNvSpPr/>
          <p:nvPr/>
        </p:nvSpPr>
        <p:spPr>
          <a:xfrm>
            <a:off x="4127241" y="1559991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1" name="Ellipse 130"/>
          <p:cNvSpPr/>
          <p:nvPr/>
        </p:nvSpPr>
        <p:spPr>
          <a:xfrm>
            <a:off x="4693617" y="155679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2" name="Ellipse 131"/>
          <p:cNvSpPr/>
          <p:nvPr/>
        </p:nvSpPr>
        <p:spPr>
          <a:xfrm>
            <a:off x="4990250" y="1573560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3" name="Ellipse 132"/>
          <p:cNvSpPr/>
          <p:nvPr/>
        </p:nvSpPr>
        <p:spPr>
          <a:xfrm>
            <a:off x="5297824" y="1573560"/>
            <a:ext cx="288032" cy="28803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4" name="Ellipse 133"/>
          <p:cNvSpPr/>
          <p:nvPr/>
        </p:nvSpPr>
        <p:spPr>
          <a:xfrm>
            <a:off x="5873888" y="1573560"/>
            <a:ext cx="288032" cy="28803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5" name="Ellipse 134"/>
          <p:cNvSpPr/>
          <p:nvPr/>
        </p:nvSpPr>
        <p:spPr>
          <a:xfrm>
            <a:off x="5585856" y="1575837"/>
            <a:ext cx="288032" cy="2880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6" name="Ellipse 135"/>
          <p:cNvSpPr/>
          <p:nvPr/>
        </p:nvSpPr>
        <p:spPr>
          <a:xfrm>
            <a:off x="6161920" y="1573560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7" name="Ellipse 136"/>
          <p:cNvSpPr/>
          <p:nvPr/>
        </p:nvSpPr>
        <p:spPr>
          <a:xfrm>
            <a:off x="6449952" y="1556792"/>
            <a:ext cx="288032" cy="28803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8" name="Ellipse 137"/>
          <p:cNvSpPr/>
          <p:nvPr/>
        </p:nvSpPr>
        <p:spPr>
          <a:xfrm>
            <a:off x="6754829" y="1549158"/>
            <a:ext cx="288032" cy="28803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9" name="Ellipse 138"/>
          <p:cNvSpPr/>
          <p:nvPr/>
        </p:nvSpPr>
        <p:spPr>
          <a:xfrm>
            <a:off x="7618925" y="1549158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0" name="Ellipse 139"/>
          <p:cNvSpPr/>
          <p:nvPr/>
        </p:nvSpPr>
        <p:spPr>
          <a:xfrm>
            <a:off x="7042861" y="1549158"/>
            <a:ext cx="288032" cy="2880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1" name="Ellipse 140"/>
          <p:cNvSpPr/>
          <p:nvPr/>
        </p:nvSpPr>
        <p:spPr>
          <a:xfrm>
            <a:off x="7330893" y="1549158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2" name="Textfeld 141"/>
          <p:cNvSpPr txBox="1"/>
          <p:nvPr/>
        </p:nvSpPr>
        <p:spPr>
          <a:xfrm>
            <a:off x="2867609" y="805354"/>
            <a:ext cx="2574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Abfolge der Aminosäuren</a:t>
            </a:r>
            <a:endParaRPr lang="de-DE" dirty="0"/>
          </a:p>
        </p:txBody>
      </p:sp>
      <p:sp>
        <p:nvSpPr>
          <p:cNvPr id="143" name="Pfeil nach unten 142"/>
          <p:cNvSpPr/>
          <p:nvPr/>
        </p:nvSpPr>
        <p:spPr>
          <a:xfrm>
            <a:off x="4154724" y="2204864"/>
            <a:ext cx="404565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4" name="Ellipse 143"/>
          <p:cNvSpPr/>
          <p:nvPr/>
        </p:nvSpPr>
        <p:spPr>
          <a:xfrm>
            <a:off x="3925413" y="4059063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5" name="Ellipse 144"/>
          <p:cNvSpPr/>
          <p:nvPr/>
        </p:nvSpPr>
        <p:spPr>
          <a:xfrm>
            <a:off x="3967051" y="3769040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6" name="Ellipse 145"/>
          <p:cNvSpPr/>
          <p:nvPr/>
        </p:nvSpPr>
        <p:spPr>
          <a:xfrm>
            <a:off x="4255083" y="3625024"/>
            <a:ext cx="288032" cy="28803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7" name="Ellipse 146"/>
          <p:cNvSpPr/>
          <p:nvPr/>
        </p:nvSpPr>
        <p:spPr>
          <a:xfrm>
            <a:off x="4862408" y="3481008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8" name="Ellipse 147"/>
          <p:cNvSpPr/>
          <p:nvPr/>
        </p:nvSpPr>
        <p:spPr>
          <a:xfrm>
            <a:off x="4540062" y="3481008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Ellipse 148"/>
          <p:cNvSpPr/>
          <p:nvPr/>
        </p:nvSpPr>
        <p:spPr>
          <a:xfrm>
            <a:off x="4953067" y="3758207"/>
            <a:ext cx="288032" cy="28803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0" name="Ellipse 149"/>
          <p:cNvSpPr/>
          <p:nvPr/>
        </p:nvSpPr>
        <p:spPr>
          <a:xfrm>
            <a:off x="4728769" y="3931815"/>
            <a:ext cx="288032" cy="288032"/>
          </a:xfrm>
          <a:prstGeom prst="ellips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1" name="Ellipse 150"/>
          <p:cNvSpPr/>
          <p:nvPr/>
        </p:nvSpPr>
        <p:spPr>
          <a:xfrm>
            <a:off x="4521019" y="3912948"/>
            <a:ext cx="288032" cy="28803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2" name="Ellipse 151"/>
          <p:cNvSpPr/>
          <p:nvPr/>
        </p:nvSpPr>
        <p:spPr>
          <a:xfrm>
            <a:off x="3823035" y="3336992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5" name="Ellipse 154"/>
          <p:cNvSpPr/>
          <p:nvPr/>
        </p:nvSpPr>
        <p:spPr>
          <a:xfrm>
            <a:off x="3590047" y="3470175"/>
            <a:ext cx="288032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6" name="Ellipse 155"/>
          <p:cNvSpPr/>
          <p:nvPr/>
        </p:nvSpPr>
        <p:spPr>
          <a:xfrm>
            <a:off x="3425414" y="3729823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7" name="Ellipse 156"/>
          <p:cNvSpPr/>
          <p:nvPr/>
        </p:nvSpPr>
        <p:spPr>
          <a:xfrm>
            <a:off x="3594526" y="3946024"/>
            <a:ext cx="288032" cy="28803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8" name="Ellipse 157"/>
          <p:cNvSpPr/>
          <p:nvPr/>
        </p:nvSpPr>
        <p:spPr>
          <a:xfrm>
            <a:off x="3836020" y="4371394"/>
            <a:ext cx="288032" cy="288032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Ellipse 158"/>
          <p:cNvSpPr/>
          <p:nvPr/>
        </p:nvSpPr>
        <p:spPr>
          <a:xfrm>
            <a:off x="3637381" y="4219847"/>
            <a:ext cx="288032" cy="28803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0" name="Ellipse 159"/>
          <p:cNvSpPr/>
          <p:nvPr/>
        </p:nvSpPr>
        <p:spPr>
          <a:xfrm>
            <a:off x="4137963" y="4375618"/>
            <a:ext cx="288032" cy="28803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1" name="Ellipse 160"/>
          <p:cNvSpPr/>
          <p:nvPr/>
        </p:nvSpPr>
        <p:spPr>
          <a:xfrm>
            <a:off x="4405778" y="4257605"/>
            <a:ext cx="288032" cy="28803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3" name="Ellipse 162"/>
          <p:cNvSpPr/>
          <p:nvPr/>
        </p:nvSpPr>
        <p:spPr>
          <a:xfrm>
            <a:off x="4740340" y="3152054"/>
            <a:ext cx="288032" cy="28803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6" name="Textfeld 165"/>
          <p:cNvSpPr txBox="1"/>
          <p:nvPr/>
        </p:nvSpPr>
        <p:spPr>
          <a:xfrm>
            <a:off x="3083512" y="5157192"/>
            <a:ext cx="26849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/>
              <a:t>Tertärstruktur</a:t>
            </a:r>
            <a:r>
              <a:rPr lang="de-DE" dirty="0" smtClean="0"/>
              <a:t> des Proteins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8111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/>
      <p:bldP spid="164" grpId="0" animBg="1"/>
      <p:bldP spid="162" grpId="0" animBg="1"/>
      <p:bldP spid="154" grpId="0" animBg="1"/>
      <p:bldP spid="153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3" grpId="0" animBg="1"/>
      <p:bldP spid="16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Flussdiagramm: Verzögerung 83"/>
          <p:cNvSpPr/>
          <p:nvPr/>
        </p:nvSpPr>
        <p:spPr>
          <a:xfrm>
            <a:off x="898778" y="3465004"/>
            <a:ext cx="1584176" cy="1656184"/>
          </a:xfrm>
          <a:custGeom>
            <a:avLst/>
            <a:gdLst/>
            <a:ahLst/>
            <a:cxnLst/>
            <a:rect l="l" t="t" r="r" b="b"/>
            <a:pathLst>
              <a:path w="1584176" h="1656184">
                <a:moveTo>
                  <a:pt x="194422" y="0"/>
                </a:moveTo>
                <a:lnTo>
                  <a:pt x="777687" y="0"/>
                </a:lnTo>
                <a:lnTo>
                  <a:pt x="907301" y="432048"/>
                </a:lnTo>
                <a:lnTo>
                  <a:pt x="972108" y="432048"/>
                </a:lnTo>
                <a:cubicBezTo>
                  <a:pt x="1310144" y="432048"/>
                  <a:pt x="1584176" y="706080"/>
                  <a:pt x="1584176" y="1044116"/>
                </a:cubicBezTo>
                <a:cubicBezTo>
                  <a:pt x="1584176" y="1382152"/>
                  <a:pt x="1310144" y="1656184"/>
                  <a:pt x="972108" y="1656184"/>
                </a:cubicBezTo>
                <a:lnTo>
                  <a:pt x="360040" y="1656184"/>
                </a:lnTo>
                <a:lnTo>
                  <a:pt x="360040" y="1296144"/>
                </a:lnTo>
                <a:lnTo>
                  <a:pt x="194422" y="1296144"/>
                </a:lnTo>
                <a:lnTo>
                  <a:pt x="0" y="6480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6" name="Flussdiagramm: Verzögerung 85"/>
          <p:cNvSpPr/>
          <p:nvPr/>
        </p:nvSpPr>
        <p:spPr>
          <a:xfrm>
            <a:off x="6947450" y="3969060"/>
            <a:ext cx="1224136" cy="1224136"/>
          </a:xfrm>
          <a:custGeom>
            <a:avLst/>
            <a:gdLst/>
            <a:ahLst/>
            <a:cxnLst/>
            <a:rect l="l" t="t" r="r" b="b"/>
            <a:pathLst>
              <a:path w="1224136" h="1224136">
                <a:moveTo>
                  <a:pt x="547261" y="0"/>
                </a:moveTo>
                <a:lnTo>
                  <a:pt x="612068" y="0"/>
                </a:lnTo>
                <a:cubicBezTo>
                  <a:pt x="950104" y="0"/>
                  <a:pt x="1224136" y="274032"/>
                  <a:pt x="1224136" y="612068"/>
                </a:cubicBezTo>
                <a:cubicBezTo>
                  <a:pt x="1224136" y="950104"/>
                  <a:pt x="950104" y="1224136"/>
                  <a:pt x="612068" y="1224136"/>
                </a:cubicBezTo>
                <a:lnTo>
                  <a:pt x="0" y="1224136"/>
                </a:lnTo>
                <a:lnTo>
                  <a:pt x="0" y="864096"/>
                </a:lnTo>
                <a:lnTo>
                  <a:pt x="417647" y="864096"/>
                </a:lnTo>
                <a:lnTo>
                  <a:pt x="612068" y="21602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9" name="Flussdiagramm: Vorbereitung 88"/>
          <p:cNvSpPr/>
          <p:nvPr/>
        </p:nvSpPr>
        <p:spPr>
          <a:xfrm>
            <a:off x="6461396" y="3465004"/>
            <a:ext cx="972108" cy="1296144"/>
          </a:xfrm>
          <a:prstGeom prst="flowChartPreparat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12" name="Gruppieren 111"/>
          <p:cNvGrpSpPr/>
          <p:nvPr/>
        </p:nvGrpSpPr>
        <p:grpSpPr>
          <a:xfrm rot="13281634">
            <a:off x="3476830" y="588250"/>
            <a:ext cx="1815685" cy="1511596"/>
            <a:chOff x="3425414" y="3152054"/>
            <a:chExt cx="1815685" cy="1511596"/>
          </a:xfrm>
        </p:grpSpPr>
        <p:sp>
          <p:nvSpPr>
            <p:cNvPr id="90" name="Ellipse 89"/>
            <p:cNvSpPr/>
            <p:nvPr/>
          </p:nvSpPr>
          <p:spPr>
            <a:xfrm>
              <a:off x="4641193" y="3441791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1" name="Ellipse 90"/>
            <p:cNvSpPr/>
            <p:nvPr/>
          </p:nvSpPr>
          <p:spPr>
            <a:xfrm>
              <a:off x="4566126" y="3731528"/>
              <a:ext cx="288032" cy="288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2" name="Ellipse 91"/>
            <p:cNvSpPr/>
            <p:nvPr/>
          </p:nvSpPr>
          <p:spPr>
            <a:xfrm>
              <a:off x="4484080" y="4004813"/>
              <a:ext cx="288032" cy="28803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3" name="Ellipse 92"/>
            <p:cNvSpPr/>
            <p:nvPr/>
          </p:nvSpPr>
          <p:spPr>
            <a:xfrm>
              <a:off x="4069429" y="3481008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4" name="Ellipse 93"/>
            <p:cNvSpPr/>
            <p:nvPr/>
          </p:nvSpPr>
          <p:spPr>
            <a:xfrm>
              <a:off x="4261762" y="3766768"/>
              <a:ext cx="288032" cy="28803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5" name="Ellipse 94"/>
            <p:cNvSpPr/>
            <p:nvPr/>
          </p:nvSpPr>
          <p:spPr>
            <a:xfrm>
              <a:off x="3925413" y="4059063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6" name="Ellipse 95"/>
            <p:cNvSpPr/>
            <p:nvPr/>
          </p:nvSpPr>
          <p:spPr>
            <a:xfrm>
              <a:off x="3967051" y="3769040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7" name="Ellipse 96"/>
            <p:cNvSpPr/>
            <p:nvPr/>
          </p:nvSpPr>
          <p:spPr>
            <a:xfrm>
              <a:off x="4255083" y="3625024"/>
              <a:ext cx="288032" cy="28803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8" name="Ellipse 97"/>
            <p:cNvSpPr/>
            <p:nvPr/>
          </p:nvSpPr>
          <p:spPr>
            <a:xfrm>
              <a:off x="4862408" y="3481008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9" name="Ellipse 98"/>
            <p:cNvSpPr/>
            <p:nvPr/>
          </p:nvSpPr>
          <p:spPr>
            <a:xfrm>
              <a:off x="4540062" y="3481008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0" name="Ellipse 99"/>
            <p:cNvSpPr/>
            <p:nvPr/>
          </p:nvSpPr>
          <p:spPr>
            <a:xfrm>
              <a:off x="4953067" y="3758207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1" name="Ellipse 100"/>
            <p:cNvSpPr/>
            <p:nvPr/>
          </p:nvSpPr>
          <p:spPr>
            <a:xfrm>
              <a:off x="4728769" y="3931815"/>
              <a:ext cx="288032" cy="28803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2" name="Ellipse 101"/>
            <p:cNvSpPr/>
            <p:nvPr/>
          </p:nvSpPr>
          <p:spPr>
            <a:xfrm>
              <a:off x="4521019" y="3912948"/>
              <a:ext cx="288032" cy="288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3" name="Ellipse 102"/>
            <p:cNvSpPr/>
            <p:nvPr/>
          </p:nvSpPr>
          <p:spPr>
            <a:xfrm>
              <a:off x="3823035" y="3336992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4" name="Ellipse 103"/>
            <p:cNvSpPr/>
            <p:nvPr/>
          </p:nvSpPr>
          <p:spPr>
            <a:xfrm>
              <a:off x="3590047" y="3470175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5" name="Ellipse 104"/>
            <p:cNvSpPr/>
            <p:nvPr/>
          </p:nvSpPr>
          <p:spPr>
            <a:xfrm>
              <a:off x="3425414" y="3729823"/>
              <a:ext cx="288032" cy="2880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6" name="Ellipse 105"/>
            <p:cNvSpPr/>
            <p:nvPr/>
          </p:nvSpPr>
          <p:spPr>
            <a:xfrm>
              <a:off x="3594526" y="3946024"/>
              <a:ext cx="288032" cy="288032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7" name="Ellipse 106"/>
            <p:cNvSpPr/>
            <p:nvPr/>
          </p:nvSpPr>
          <p:spPr>
            <a:xfrm>
              <a:off x="3836020" y="4371394"/>
              <a:ext cx="288032" cy="28803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8" name="Ellipse 107"/>
            <p:cNvSpPr/>
            <p:nvPr/>
          </p:nvSpPr>
          <p:spPr>
            <a:xfrm>
              <a:off x="3637381" y="4219847"/>
              <a:ext cx="288032" cy="28803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9" name="Ellipse 108"/>
            <p:cNvSpPr/>
            <p:nvPr/>
          </p:nvSpPr>
          <p:spPr>
            <a:xfrm>
              <a:off x="4137963" y="4375618"/>
              <a:ext cx="288032" cy="2880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0" name="Ellipse 109"/>
            <p:cNvSpPr/>
            <p:nvPr/>
          </p:nvSpPr>
          <p:spPr>
            <a:xfrm>
              <a:off x="4405778" y="4257605"/>
              <a:ext cx="288032" cy="288032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1" name="Ellipse 110"/>
            <p:cNvSpPr/>
            <p:nvPr/>
          </p:nvSpPr>
          <p:spPr>
            <a:xfrm>
              <a:off x="4740340" y="3152054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cxnSp>
        <p:nvCxnSpPr>
          <p:cNvPr id="114" name="Gerade Verbindung mit Pfeil 113"/>
          <p:cNvCxnSpPr/>
          <p:nvPr/>
        </p:nvCxnSpPr>
        <p:spPr>
          <a:xfrm>
            <a:off x="3503003" y="4221088"/>
            <a:ext cx="2090847" cy="0"/>
          </a:xfrm>
          <a:prstGeom prst="straightConnector1">
            <a:avLst/>
          </a:prstGeom>
          <a:ln w="76200">
            <a:solidFill>
              <a:srgbClr val="4A7EBB">
                <a:alpha val="25882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feld 114"/>
          <p:cNvSpPr txBox="1"/>
          <p:nvPr/>
        </p:nvSpPr>
        <p:spPr>
          <a:xfrm>
            <a:off x="683568" y="5733256"/>
            <a:ext cx="1487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Ausgangsstoff</a:t>
            </a:r>
            <a:endParaRPr lang="de-DE" dirty="0"/>
          </a:p>
        </p:txBody>
      </p:sp>
      <p:sp>
        <p:nvSpPr>
          <p:cNvPr id="116" name="Textfeld 115"/>
          <p:cNvSpPr txBox="1"/>
          <p:nvPr/>
        </p:nvSpPr>
        <p:spPr>
          <a:xfrm>
            <a:off x="5796136" y="1046084"/>
            <a:ext cx="796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Enzym</a:t>
            </a:r>
            <a:endParaRPr lang="de-DE" dirty="0"/>
          </a:p>
        </p:txBody>
      </p:sp>
      <p:sp>
        <p:nvSpPr>
          <p:cNvPr id="117" name="Textfeld 116"/>
          <p:cNvSpPr txBox="1"/>
          <p:nvPr/>
        </p:nvSpPr>
        <p:spPr>
          <a:xfrm>
            <a:off x="6326066" y="5661248"/>
            <a:ext cx="1856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Farbstoff entsteht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3845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24682E-6 L -0.23941 0.26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79" y="13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9" grpId="0" animBg="1"/>
      <p:bldP spid="1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787947" y="116632"/>
            <a:ext cx="1663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Übersicht</a:t>
            </a:r>
            <a:endParaRPr lang="de-DE" dirty="0"/>
          </a:p>
        </p:txBody>
      </p:sp>
      <p:grpSp>
        <p:nvGrpSpPr>
          <p:cNvPr id="146" name="Gruppieren 145"/>
          <p:cNvGrpSpPr/>
          <p:nvPr/>
        </p:nvGrpSpPr>
        <p:grpSpPr>
          <a:xfrm>
            <a:off x="2852094" y="164956"/>
            <a:ext cx="5921623" cy="1578864"/>
            <a:chOff x="1386681" y="539270"/>
            <a:chExt cx="5840413" cy="1374775"/>
          </a:xfrm>
        </p:grpSpPr>
        <p:sp>
          <p:nvSpPr>
            <p:cNvPr id="3" name="Textfeld 14"/>
            <p:cNvSpPr txBox="1">
              <a:spLocks noChangeArrowheads="1"/>
            </p:cNvSpPr>
            <p:nvPr/>
          </p:nvSpPr>
          <p:spPr bwMode="auto">
            <a:xfrm>
              <a:off x="1386681" y="1544158"/>
              <a:ext cx="3889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3`</a:t>
              </a:r>
            </a:p>
          </p:txBody>
        </p:sp>
        <p:sp>
          <p:nvSpPr>
            <p:cNvPr id="4" name="Textfeld 15"/>
            <p:cNvSpPr txBox="1">
              <a:spLocks noChangeArrowheads="1"/>
            </p:cNvSpPr>
            <p:nvPr/>
          </p:nvSpPr>
          <p:spPr bwMode="auto">
            <a:xfrm>
              <a:off x="6836569" y="1533045"/>
              <a:ext cx="3905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5`</a:t>
              </a:r>
            </a:p>
          </p:txBody>
        </p:sp>
        <p:sp>
          <p:nvSpPr>
            <p:cNvPr id="5" name="Textfeld 21"/>
            <p:cNvSpPr txBox="1">
              <a:spLocks noChangeArrowheads="1"/>
            </p:cNvSpPr>
            <p:nvPr/>
          </p:nvSpPr>
          <p:spPr bwMode="auto">
            <a:xfrm>
              <a:off x="3398044" y="869470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cxnSp>
          <p:nvCxnSpPr>
            <p:cNvPr id="6" name="Gerade Verbindung 5"/>
            <p:cNvCxnSpPr/>
            <p:nvPr/>
          </p:nvCxnSpPr>
          <p:spPr>
            <a:xfrm>
              <a:off x="2270919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feld 31"/>
            <p:cNvSpPr txBox="1">
              <a:spLocks noChangeArrowheads="1"/>
            </p:cNvSpPr>
            <p:nvPr/>
          </p:nvSpPr>
          <p:spPr bwMode="auto">
            <a:xfrm>
              <a:off x="3818731" y="867883"/>
              <a:ext cx="3508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8" name="Textfeld 33"/>
            <p:cNvSpPr txBox="1">
              <a:spLocks noChangeArrowheads="1"/>
            </p:cNvSpPr>
            <p:nvPr/>
          </p:nvSpPr>
          <p:spPr bwMode="auto">
            <a:xfrm>
              <a:off x="3599656" y="869470"/>
              <a:ext cx="3254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cxnSp>
          <p:nvCxnSpPr>
            <p:cNvPr id="9" name="Gerade Verbindung 8"/>
            <p:cNvCxnSpPr/>
            <p:nvPr/>
          </p:nvCxnSpPr>
          <p:spPr>
            <a:xfrm>
              <a:off x="1775619" y="725008"/>
              <a:ext cx="5026025" cy="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feld 38"/>
            <p:cNvSpPr txBox="1">
              <a:spLocks noChangeArrowheads="1"/>
            </p:cNvSpPr>
            <p:nvPr/>
          </p:nvSpPr>
          <p:spPr bwMode="auto">
            <a:xfrm>
              <a:off x="1386681" y="539270"/>
              <a:ext cx="3889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5`</a:t>
              </a:r>
            </a:p>
          </p:txBody>
        </p:sp>
        <p:sp>
          <p:nvSpPr>
            <p:cNvPr id="11" name="Textfeld 39"/>
            <p:cNvSpPr txBox="1">
              <a:spLocks noChangeArrowheads="1"/>
            </p:cNvSpPr>
            <p:nvPr/>
          </p:nvSpPr>
          <p:spPr bwMode="auto">
            <a:xfrm>
              <a:off x="6801644" y="539270"/>
              <a:ext cx="3905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3`</a:t>
              </a:r>
            </a:p>
          </p:txBody>
        </p:sp>
        <p:sp>
          <p:nvSpPr>
            <p:cNvPr id="12" name="Textfeld 40"/>
            <p:cNvSpPr txBox="1">
              <a:spLocks noChangeArrowheads="1"/>
            </p:cNvSpPr>
            <p:nvPr/>
          </p:nvSpPr>
          <p:spPr bwMode="auto">
            <a:xfrm>
              <a:off x="2320131" y="880583"/>
              <a:ext cx="3508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13" name="Textfeld 41"/>
            <p:cNvSpPr txBox="1">
              <a:spLocks noChangeArrowheads="1"/>
            </p:cNvSpPr>
            <p:nvPr/>
          </p:nvSpPr>
          <p:spPr bwMode="auto">
            <a:xfrm>
              <a:off x="2521744" y="880583"/>
              <a:ext cx="3254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sp>
          <p:nvSpPr>
            <p:cNvPr id="14" name="Textfeld 42"/>
            <p:cNvSpPr txBox="1">
              <a:spLocks noChangeArrowheads="1"/>
            </p:cNvSpPr>
            <p:nvPr/>
          </p:nvSpPr>
          <p:spPr bwMode="auto">
            <a:xfrm>
              <a:off x="2096294" y="880583"/>
              <a:ext cx="3254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cxnSp>
          <p:nvCxnSpPr>
            <p:cNvPr id="15" name="Gerade Verbindung 14"/>
            <p:cNvCxnSpPr/>
            <p:nvPr/>
          </p:nvCxnSpPr>
          <p:spPr>
            <a:xfrm>
              <a:off x="2482056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rade Verbindung 15"/>
            <p:cNvCxnSpPr/>
            <p:nvPr/>
          </p:nvCxnSpPr>
          <p:spPr>
            <a:xfrm>
              <a:off x="2697956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rade Verbindung 16"/>
            <p:cNvCxnSpPr/>
            <p:nvPr/>
          </p:nvCxnSpPr>
          <p:spPr>
            <a:xfrm>
              <a:off x="2920206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 Verbindung 17"/>
            <p:cNvCxnSpPr/>
            <p:nvPr/>
          </p:nvCxnSpPr>
          <p:spPr>
            <a:xfrm>
              <a:off x="3129756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 Verbindung 18"/>
            <p:cNvCxnSpPr/>
            <p:nvPr/>
          </p:nvCxnSpPr>
          <p:spPr>
            <a:xfrm>
              <a:off x="3345656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 Verbindung 19"/>
            <p:cNvCxnSpPr/>
            <p:nvPr/>
          </p:nvCxnSpPr>
          <p:spPr>
            <a:xfrm>
              <a:off x="3564731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/>
            <p:cNvCxnSpPr/>
            <p:nvPr/>
          </p:nvCxnSpPr>
          <p:spPr>
            <a:xfrm>
              <a:off x="3775869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/>
            <p:cNvCxnSpPr/>
            <p:nvPr/>
          </p:nvCxnSpPr>
          <p:spPr>
            <a:xfrm>
              <a:off x="3991769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2"/>
            <p:cNvCxnSpPr/>
            <p:nvPr/>
          </p:nvCxnSpPr>
          <p:spPr>
            <a:xfrm>
              <a:off x="4215606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/>
            <p:cNvCxnSpPr/>
            <p:nvPr/>
          </p:nvCxnSpPr>
          <p:spPr>
            <a:xfrm>
              <a:off x="4426744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 Verbindung 24"/>
            <p:cNvCxnSpPr/>
            <p:nvPr/>
          </p:nvCxnSpPr>
          <p:spPr>
            <a:xfrm>
              <a:off x="4642644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/>
            <p:cNvCxnSpPr/>
            <p:nvPr/>
          </p:nvCxnSpPr>
          <p:spPr>
            <a:xfrm>
              <a:off x="4861719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/>
          </p:nvCxnSpPr>
          <p:spPr>
            <a:xfrm>
              <a:off x="5071269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/>
          </p:nvCxnSpPr>
          <p:spPr>
            <a:xfrm>
              <a:off x="5287169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/>
          </p:nvCxnSpPr>
          <p:spPr>
            <a:xfrm>
              <a:off x="5512594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/>
          </p:nvCxnSpPr>
          <p:spPr>
            <a:xfrm>
              <a:off x="5722144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30"/>
            <p:cNvCxnSpPr/>
            <p:nvPr/>
          </p:nvCxnSpPr>
          <p:spPr>
            <a:xfrm>
              <a:off x="5938044" y="725008"/>
              <a:ext cx="0" cy="215900"/>
            </a:xfrm>
            <a:prstGeom prst="line">
              <a:avLst/>
            </a:prstGeom>
            <a:ln w="28575">
              <a:solidFill>
                <a:srgbClr val="FF99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feld 22"/>
            <p:cNvSpPr txBox="1">
              <a:spLocks noChangeArrowheads="1"/>
            </p:cNvSpPr>
            <p:nvPr/>
          </p:nvSpPr>
          <p:spPr bwMode="auto">
            <a:xfrm>
              <a:off x="4034631" y="869470"/>
              <a:ext cx="3635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33" name="Textfeld 31"/>
            <p:cNvSpPr txBox="1">
              <a:spLocks noChangeArrowheads="1"/>
            </p:cNvSpPr>
            <p:nvPr/>
          </p:nvSpPr>
          <p:spPr bwMode="auto">
            <a:xfrm>
              <a:off x="4474369" y="878995"/>
              <a:ext cx="3508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34" name="Textfeld 31"/>
            <p:cNvSpPr txBox="1">
              <a:spLocks noChangeArrowheads="1"/>
            </p:cNvSpPr>
            <p:nvPr/>
          </p:nvSpPr>
          <p:spPr bwMode="auto">
            <a:xfrm>
              <a:off x="4250531" y="878995"/>
              <a:ext cx="3508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35" name="Textfeld 18"/>
            <p:cNvSpPr txBox="1">
              <a:spLocks noChangeArrowheads="1"/>
            </p:cNvSpPr>
            <p:nvPr/>
          </p:nvSpPr>
          <p:spPr bwMode="auto">
            <a:xfrm>
              <a:off x="4691856" y="883758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36" name="Textfeld 18"/>
            <p:cNvSpPr txBox="1">
              <a:spLocks noChangeArrowheads="1"/>
            </p:cNvSpPr>
            <p:nvPr/>
          </p:nvSpPr>
          <p:spPr bwMode="auto">
            <a:xfrm>
              <a:off x="4901406" y="869470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37" name="Textfeld 18"/>
            <p:cNvSpPr txBox="1">
              <a:spLocks noChangeArrowheads="1"/>
            </p:cNvSpPr>
            <p:nvPr/>
          </p:nvSpPr>
          <p:spPr bwMode="auto">
            <a:xfrm>
              <a:off x="5117306" y="875820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38" name="Textfeld 18"/>
            <p:cNvSpPr txBox="1">
              <a:spLocks noChangeArrowheads="1"/>
            </p:cNvSpPr>
            <p:nvPr/>
          </p:nvSpPr>
          <p:spPr bwMode="auto">
            <a:xfrm>
              <a:off x="5772944" y="861533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39" name="Textfeld 33"/>
            <p:cNvSpPr txBox="1">
              <a:spLocks noChangeArrowheads="1"/>
            </p:cNvSpPr>
            <p:nvPr/>
          </p:nvSpPr>
          <p:spPr bwMode="auto">
            <a:xfrm>
              <a:off x="5336381" y="867883"/>
              <a:ext cx="3254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sp>
          <p:nvSpPr>
            <p:cNvPr id="40" name="Textfeld 22"/>
            <p:cNvSpPr txBox="1">
              <a:spLocks noChangeArrowheads="1"/>
            </p:cNvSpPr>
            <p:nvPr/>
          </p:nvSpPr>
          <p:spPr bwMode="auto">
            <a:xfrm>
              <a:off x="5541169" y="867883"/>
              <a:ext cx="3635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grpSp>
          <p:nvGrpSpPr>
            <p:cNvPr id="41" name="Gruppieren 40"/>
            <p:cNvGrpSpPr>
              <a:grpSpLocks/>
            </p:cNvGrpSpPr>
            <p:nvPr/>
          </p:nvGrpSpPr>
          <p:grpSpPr bwMode="auto">
            <a:xfrm flipV="1">
              <a:off x="1775619" y="1512408"/>
              <a:ext cx="5026025" cy="215900"/>
              <a:chOff x="1883239" y="3573016"/>
              <a:chExt cx="5026683" cy="215900"/>
            </a:xfrm>
          </p:grpSpPr>
          <p:cxnSp>
            <p:nvCxnSpPr>
              <p:cNvPr id="42" name="Gerade Verbindung 41"/>
              <p:cNvCxnSpPr/>
              <p:nvPr/>
            </p:nvCxnSpPr>
            <p:spPr>
              <a:xfrm>
                <a:off x="2378604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Gerade Verbindung 42"/>
              <p:cNvCxnSpPr/>
              <p:nvPr/>
            </p:nvCxnSpPr>
            <p:spPr>
              <a:xfrm>
                <a:off x="1883239" y="3573016"/>
                <a:ext cx="5026683" cy="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Gerade Verbindung 43"/>
              <p:cNvCxnSpPr/>
              <p:nvPr/>
            </p:nvCxnSpPr>
            <p:spPr>
              <a:xfrm>
                <a:off x="2589768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Gerade Verbindung 44"/>
              <p:cNvCxnSpPr/>
              <p:nvPr/>
            </p:nvCxnSpPr>
            <p:spPr>
              <a:xfrm>
                <a:off x="2805697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Gerade Verbindung 45"/>
              <p:cNvCxnSpPr/>
              <p:nvPr/>
            </p:nvCxnSpPr>
            <p:spPr>
              <a:xfrm>
                <a:off x="3027976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Gerade Verbindung 46"/>
              <p:cNvCxnSpPr/>
              <p:nvPr/>
            </p:nvCxnSpPr>
            <p:spPr>
              <a:xfrm>
                <a:off x="3237553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Gerade Verbindung 47"/>
              <p:cNvCxnSpPr/>
              <p:nvPr/>
            </p:nvCxnSpPr>
            <p:spPr>
              <a:xfrm>
                <a:off x="3453482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Gerade Verbindung 48"/>
              <p:cNvCxnSpPr/>
              <p:nvPr/>
            </p:nvCxnSpPr>
            <p:spPr>
              <a:xfrm>
                <a:off x="3672585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Gerade Verbindung 49"/>
              <p:cNvCxnSpPr/>
              <p:nvPr/>
            </p:nvCxnSpPr>
            <p:spPr>
              <a:xfrm>
                <a:off x="3882163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Gerade Verbindung 50"/>
              <p:cNvCxnSpPr/>
              <p:nvPr/>
            </p:nvCxnSpPr>
            <p:spPr>
              <a:xfrm>
                <a:off x="4098091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Gerade Verbindung 51"/>
              <p:cNvCxnSpPr/>
              <p:nvPr/>
            </p:nvCxnSpPr>
            <p:spPr>
              <a:xfrm>
                <a:off x="4323545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Gerade Verbindung 52"/>
              <p:cNvCxnSpPr/>
              <p:nvPr/>
            </p:nvCxnSpPr>
            <p:spPr>
              <a:xfrm>
                <a:off x="4533123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Gerade Verbindung 53"/>
              <p:cNvCxnSpPr/>
              <p:nvPr/>
            </p:nvCxnSpPr>
            <p:spPr>
              <a:xfrm>
                <a:off x="4749051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Gerade Verbindung 54"/>
              <p:cNvCxnSpPr/>
              <p:nvPr/>
            </p:nvCxnSpPr>
            <p:spPr>
              <a:xfrm>
                <a:off x="4968155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Gerade Verbindung 55"/>
              <p:cNvCxnSpPr/>
              <p:nvPr/>
            </p:nvCxnSpPr>
            <p:spPr>
              <a:xfrm>
                <a:off x="5179320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rade Verbindung 56"/>
              <p:cNvCxnSpPr/>
              <p:nvPr/>
            </p:nvCxnSpPr>
            <p:spPr>
              <a:xfrm>
                <a:off x="5395249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rade Verbindung 57"/>
              <p:cNvCxnSpPr/>
              <p:nvPr/>
            </p:nvCxnSpPr>
            <p:spPr>
              <a:xfrm>
                <a:off x="5619115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Gerade Verbindung 58"/>
              <p:cNvCxnSpPr/>
              <p:nvPr/>
            </p:nvCxnSpPr>
            <p:spPr>
              <a:xfrm>
                <a:off x="5830281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Gerade Verbindung 59"/>
              <p:cNvCxnSpPr/>
              <p:nvPr/>
            </p:nvCxnSpPr>
            <p:spPr>
              <a:xfrm>
                <a:off x="6046209" y="3573016"/>
                <a:ext cx="0" cy="215900"/>
              </a:xfrm>
              <a:prstGeom prst="line">
                <a:avLst/>
              </a:prstGeom>
              <a:ln w="28575">
                <a:solidFill>
                  <a:srgbClr val="99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Textfeld 18"/>
            <p:cNvSpPr txBox="1">
              <a:spLocks noChangeArrowheads="1"/>
            </p:cNvSpPr>
            <p:nvPr/>
          </p:nvSpPr>
          <p:spPr bwMode="auto">
            <a:xfrm>
              <a:off x="2101056" y="1225070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62" name="Textfeld 18"/>
            <p:cNvSpPr txBox="1">
              <a:spLocks noChangeArrowheads="1"/>
            </p:cNvSpPr>
            <p:nvPr/>
          </p:nvSpPr>
          <p:spPr bwMode="auto">
            <a:xfrm>
              <a:off x="2532856" y="1225070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63" name="Textfeld 18"/>
            <p:cNvSpPr txBox="1">
              <a:spLocks noChangeArrowheads="1"/>
            </p:cNvSpPr>
            <p:nvPr/>
          </p:nvSpPr>
          <p:spPr bwMode="auto">
            <a:xfrm>
              <a:off x="3606006" y="1221895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64" name="Textfeld 18"/>
            <p:cNvSpPr txBox="1">
              <a:spLocks noChangeArrowheads="1"/>
            </p:cNvSpPr>
            <p:nvPr/>
          </p:nvSpPr>
          <p:spPr bwMode="auto">
            <a:xfrm>
              <a:off x="5336381" y="1217133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65" name="Textfeld 22"/>
            <p:cNvSpPr txBox="1">
              <a:spLocks noChangeArrowheads="1"/>
            </p:cNvSpPr>
            <p:nvPr/>
          </p:nvSpPr>
          <p:spPr bwMode="auto">
            <a:xfrm>
              <a:off x="2312194" y="1217133"/>
              <a:ext cx="3635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66" name="Textfeld 22"/>
            <p:cNvSpPr txBox="1">
              <a:spLocks noChangeArrowheads="1"/>
            </p:cNvSpPr>
            <p:nvPr/>
          </p:nvSpPr>
          <p:spPr bwMode="auto">
            <a:xfrm>
              <a:off x="3812381" y="1217133"/>
              <a:ext cx="3635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67" name="Textfeld 22"/>
            <p:cNvSpPr txBox="1">
              <a:spLocks noChangeArrowheads="1"/>
            </p:cNvSpPr>
            <p:nvPr/>
          </p:nvSpPr>
          <p:spPr bwMode="auto">
            <a:xfrm>
              <a:off x="4244181" y="1217133"/>
              <a:ext cx="3635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68" name="Textfeld 22"/>
            <p:cNvSpPr txBox="1">
              <a:spLocks noChangeArrowheads="1"/>
            </p:cNvSpPr>
            <p:nvPr/>
          </p:nvSpPr>
          <p:spPr bwMode="auto">
            <a:xfrm>
              <a:off x="4460081" y="1217133"/>
              <a:ext cx="3635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69" name="Textfeld 31"/>
            <p:cNvSpPr txBox="1">
              <a:spLocks noChangeArrowheads="1"/>
            </p:cNvSpPr>
            <p:nvPr/>
          </p:nvSpPr>
          <p:spPr bwMode="auto">
            <a:xfrm>
              <a:off x="5553869" y="1213958"/>
              <a:ext cx="3508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70" name="Textfeld 31"/>
            <p:cNvSpPr txBox="1">
              <a:spLocks noChangeArrowheads="1"/>
            </p:cNvSpPr>
            <p:nvPr/>
          </p:nvSpPr>
          <p:spPr bwMode="auto">
            <a:xfrm>
              <a:off x="4042569" y="1213958"/>
              <a:ext cx="3508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71" name="Textfeld 32"/>
            <p:cNvSpPr txBox="1">
              <a:spLocks noChangeArrowheads="1"/>
            </p:cNvSpPr>
            <p:nvPr/>
          </p:nvSpPr>
          <p:spPr bwMode="auto">
            <a:xfrm>
              <a:off x="3386931" y="1221895"/>
              <a:ext cx="3254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sp>
          <p:nvSpPr>
            <p:cNvPr id="72" name="Textfeld 32"/>
            <p:cNvSpPr txBox="1">
              <a:spLocks noChangeArrowheads="1"/>
            </p:cNvSpPr>
            <p:nvPr/>
          </p:nvSpPr>
          <p:spPr bwMode="auto">
            <a:xfrm>
              <a:off x="4683919" y="1213958"/>
              <a:ext cx="3254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sp>
          <p:nvSpPr>
            <p:cNvPr id="73" name="Textfeld 32"/>
            <p:cNvSpPr txBox="1">
              <a:spLocks noChangeArrowheads="1"/>
            </p:cNvSpPr>
            <p:nvPr/>
          </p:nvSpPr>
          <p:spPr bwMode="auto">
            <a:xfrm>
              <a:off x="4890294" y="1217133"/>
              <a:ext cx="3254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sp>
          <p:nvSpPr>
            <p:cNvPr id="74" name="Textfeld 32"/>
            <p:cNvSpPr txBox="1">
              <a:spLocks noChangeArrowheads="1"/>
            </p:cNvSpPr>
            <p:nvPr/>
          </p:nvSpPr>
          <p:spPr bwMode="auto">
            <a:xfrm>
              <a:off x="5761831" y="1207608"/>
              <a:ext cx="3254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T</a:t>
              </a:r>
            </a:p>
          </p:txBody>
        </p:sp>
        <p:sp>
          <p:nvSpPr>
            <p:cNvPr id="75" name="Textfeld 22"/>
            <p:cNvSpPr txBox="1">
              <a:spLocks noChangeArrowheads="1"/>
            </p:cNvSpPr>
            <p:nvPr/>
          </p:nvSpPr>
          <p:spPr bwMode="auto">
            <a:xfrm>
              <a:off x="3164681" y="1206020"/>
              <a:ext cx="3635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76" name="Textfeld 18"/>
            <p:cNvSpPr txBox="1">
              <a:spLocks noChangeArrowheads="1"/>
            </p:cNvSpPr>
            <p:nvPr/>
          </p:nvSpPr>
          <p:spPr bwMode="auto">
            <a:xfrm>
              <a:off x="2959894" y="1215545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A</a:t>
              </a:r>
            </a:p>
          </p:txBody>
        </p:sp>
        <p:sp>
          <p:nvSpPr>
            <p:cNvPr id="77" name="Textfeld 18"/>
            <p:cNvSpPr txBox="1">
              <a:spLocks noChangeArrowheads="1"/>
            </p:cNvSpPr>
            <p:nvPr/>
          </p:nvSpPr>
          <p:spPr bwMode="auto">
            <a:xfrm>
              <a:off x="2750344" y="1206020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78" name="Textfeld 32"/>
            <p:cNvSpPr txBox="1">
              <a:spLocks noChangeArrowheads="1"/>
            </p:cNvSpPr>
            <p:nvPr/>
          </p:nvSpPr>
          <p:spPr bwMode="auto">
            <a:xfrm>
              <a:off x="5123656" y="1212370"/>
              <a:ext cx="3270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  <p:sp>
          <p:nvSpPr>
            <p:cNvPr id="79" name="Textfeld 18"/>
            <p:cNvSpPr txBox="1">
              <a:spLocks noChangeArrowheads="1"/>
            </p:cNvSpPr>
            <p:nvPr/>
          </p:nvSpPr>
          <p:spPr bwMode="auto">
            <a:xfrm>
              <a:off x="2750344" y="882170"/>
              <a:ext cx="3254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T</a:t>
              </a:r>
            </a:p>
          </p:txBody>
        </p:sp>
        <p:sp>
          <p:nvSpPr>
            <p:cNvPr id="80" name="Textfeld 22"/>
            <p:cNvSpPr txBox="1">
              <a:spLocks noChangeArrowheads="1"/>
            </p:cNvSpPr>
            <p:nvPr/>
          </p:nvSpPr>
          <p:spPr bwMode="auto">
            <a:xfrm>
              <a:off x="3164681" y="882170"/>
              <a:ext cx="3508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81" name="Textfeld 32"/>
            <p:cNvSpPr txBox="1">
              <a:spLocks noChangeArrowheads="1"/>
            </p:cNvSpPr>
            <p:nvPr/>
          </p:nvSpPr>
          <p:spPr bwMode="auto">
            <a:xfrm>
              <a:off x="2955131" y="882170"/>
              <a:ext cx="3254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T</a:t>
              </a:r>
            </a:p>
          </p:txBody>
        </p:sp>
      </p:grpSp>
      <p:grpSp>
        <p:nvGrpSpPr>
          <p:cNvPr id="147" name="Gruppieren 146"/>
          <p:cNvGrpSpPr/>
          <p:nvPr/>
        </p:nvGrpSpPr>
        <p:grpSpPr>
          <a:xfrm>
            <a:off x="3227053" y="2212797"/>
            <a:ext cx="5216116" cy="679189"/>
            <a:chOff x="1408401" y="2331489"/>
            <a:chExt cx="5838321" cy="1082394"/>
          </a:xfrm>
        </p:grpSpPr>
        <p:sp>
          <p:nvSpPr>
            <p:cNvPr id="82" name="Textfeld 31"/>
            <p:cNvSpPr txBox="1">
              <a:spLocks noChangeArrowheads="1"/>
            </p:cNvSpPr>
            <p:nvPr/>
          </p:nvSpPr>
          <p:spPr bwMode="auto">
            <a:xfrm>
              <a:off x="3200974" y="3023358"/>
              <a:ext cx="3508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cxnSp>
          <p:nvCxnSpPr>
            <p:cNvPr id="83" name="Gerade Verbindung 82"/>
            <p:cNvCxnSpPr/>
            <p:nvPr/>
          </p:nvCxnSpPr>
          <p:spPr>
            <a:xfrm>
              <a:off x="2278637" y="2859845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 Verbindung 83"/>
            <p:cNvCxnSpPr/>
            <p:nvPr/>
          </p:nvCxnSpPr>
          <p:spPr>
            <a:xfrm>
              <a:off x="1772224" y="2848733"/>
              <a:ext cx="1046163" cy="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 Verbindung 84"/>
            <p:cNvCxnSpPr/>
            <p:nvPr/>
          </p:nvCxnSpPr>
          <p:spPr>
            <a:xfrm>
              <a:off x="2488187" y="2859845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 Verbindung 85"/>
            <p:cNvCxnSpPr/>
            <p:nvPr/>
          </p:nvCxnSpPr>
          <p:spPr>
            <a:xfrm>
              <a:off x="2704087" y="2859845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 Verbindung 86"/>
            <p:cNvCxnSpPr/>
            <p:nvPr/>
          </p:nvCxnSpPr>
          <p:spPr>
            <a:xfrm>
              <a:off x="3575624" y="2859845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rade Verbindung 87"/>
            <p:cNvCxnSpPr/>
            <p:nvPr/>
          </p:nvCxnSpPr>
          <p:spPr>
            <a:xfrm>
              <a:off x="3786762" y="2859845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rade Verbindung 88"/>
            <p:cNvCxnSpPr/>
            <p:nvPr/>
          </p:nvCxnSpPr>
          <p:spPr>
            <a:xfrm>
              <a:off x="4002662" y="2859845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rade Verbindung 89"/>
            <p:cNvCxnSpPr/>
            <p:nvPr/>
          </p:nvCxnSpPr>
          <p:spPr>
            <a:xfrm>
              <a:off x="4229674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rade Verbindung 90"/>
            <p:cNvCxnSpPr/>
            <p:nvPr/>
          </p:nvCxnSpPr>
          <p:spPr>
            <a:xfrm>
              <a:off x="4439224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rade Verbindung 91"/>
            <p:cNvCxnSpPr/>
            <p:nvPr/>
          </p:nvCxnSpPr>
          <p:spPr>
            <a:xfrm>
              <a:off x="4655124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rade Verbindung 92"/>
            <p:cNvCxnSpPr/>
            <p:nvPr/>
          </p:nvCxnSpPr>
          <p:spPr>
            <a:xfrm>
              <a:off x="4885312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rade Verbindung 93"/>
            <p:cNvCxnSpPr/>
            <p:nvPr/>
          </p:nvCxnSpPr>
          <p:spPr>
            <a:xfrm>
              <a:off x="5094862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rade Verbindung 94"/>
            <p:cNvCxnSpPr/>
            <p:nvPr/>
          </p:nvCxnSpPr>
          <p:spPr>
            <a:xfrm>
              <a:off x="5310762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rade Verbindung 95"/>
            <p:cNvCxnSpPr/>
            <p:nvPr/>
          </p:nvCxnSpPr>
          <p:spPr>
            <a:xfrm>
              <a:off x="5521899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rade Verbindung 96"/>
            <p:cNvCxnSpPr/>
            <p:nvPr/>
          </p:nvCxnSpPr>
          <p:spPr>
            <a:xfrm>
              <a:off x="5733037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 Verbindung 97"/>
            <p:cNvCxnSpPr/>
            <p:nvPr/>
          </p:nvCxnSpPr>
          <p:spPr>
            <a:xfrm>
              <a:off x="5948937" y="2858258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feld 32"/>
            <p:cNvSpPr txBox="1">
              <a:spLocks noChangeArrowheads="1"/>
            </p:cNvSpPr>
            <p:nvPr/>
          </p:nvSpPr>
          <p:spPr bwMode="auto">
            <a:xfrm>
              <a:off x="2107187" y="3024945"/>
              <a:ext cx="3508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</a:t>
              </a:r>
            </a:p>
          </p:txBody>
        </p:sp>
        <p:sp>
          <p:nvSpPr>
            <p:cNvPr id="100" name="Textfeld 32"/>
            <p:cNvSpPr txBox="1">
              <a:spLocks noChangeArrowheads="1"/>
            </p:cNvSpPr>
            <p:nvPr/>
          </p:nvSpPr>
          <p:spPr bwMode="auto">
            <a:xfrm>
              <a:off x="2564387" y="3024945"/>
              <a:ext cx="350837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</a:t>
              </a:r>
            </a:p>
          </p:txBody>
        </p:sp>
        <p:sp>
          <p:nvSpPr>
            <p:cNvPr id="101" name="Textfeld 31"/>
            <p:cNvSpPr txBox="1">
              <a:spLocks noChangeArrowheads="1"/>
            </p:cNvSpPr>
            <p:nvPr/>
          </p:nvSpPr>
          <p:spPr bwMode="auto">
            <a:xfrm>
              <a:off x="2335787" y="3029708"/>
              <a:ext cx="3508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cxnSp>
          <p:nvCxnSpPr>
            <p:cNvPr id="102" name="Gerade Verbindung 101"/>
            <p:cNvCxnSpPr/>
            <p:nvPr/>
          </p:nvCxnSpPr>
          <p:spPr>
            <a:xfrm>
              <a:off x="2961262" y="2843970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rade Verbindung 102"/>
            <p:cNvCxnSpPr/>
            <p:nvPr/>
          </p:nvCxnSpPr>
          <p:spPr>
            <a:xfrm>
              <a:off x="2445324" y="2848733"/>
              <a:ext cx="4180458" cy="11112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rade Verbindung 103"/>
            <p:cNvCxnSpPr/>
            <p:nvPr/>
          </p:nvCxnSpPr>
          <p:spPr>
            <a:xfrm>
              <a:off x="3170812" y="2842383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rade Verbindung 104"/>
            <p:cNvCxnSpPr/>
            <p:nvPr/>
          </p:nvCxnSpPr>
          <p:spPr>
            <a:xfrm>
              <a:off x="3386712" y="2842383"/>
              <a:ext cx="0" cy="2159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feld 32"/>
            <p:cNvSpPr txBox="1">
              <a:spLocks noChangeArrowheads="1"/>
            </p:cNvSpPr>
            <p:nvPr/>
          </p:nvSpPr>
          <p:spPr bwMode="auto">
            <a:xfrm>
              <a:off x="3002537" y="3023358"/>
              <a:ext cx="3508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</a:t>
              </a:r>
            </a:p>
          </p:txBody>
        </p:sp>
        <p:sp>
          <p:nvSpPr>
            <p:cNvPr id="107" name="Textfeld 32"/>
            <p:cNvSpPr txBox="1">
              <a:spLocks noChangeArrowheads="1"/>
            </p:cNvSpPr>
            <p:nvPr/>
          </p:nvSpPr>
          <p:spPr bwMode="auto">
            <a:xfrm>
              <a:off x="2805687" y="3023358"/>
              <a:ext cx="35083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</a:t>
              </a:r>
            </a:p>
          </p:txBody>
        </p:sp>
        <p:sp>
          <p:nvSpPr>
            <p:cNvPr id="108" name="Textfeld 18"/>
            <p:cNvSpPr txBox="1">
              <a:spLocks noChangeArrowheads="1"/>
            </p:cNvSpPr>
            <p:nvPr/>
          </p:nvSpPr>
          <p:spPr bwMode="auto">
            <a:xfrm>
              <a:off x="3421637" y="3024945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109" name="Textfeld 32"/>
            <p:cNvSpPr txBox="1">
              <a:spLocks noChangeArrowheads="1"/>
            </p:cNvSpPr>
            <p:nvPr/>
          </p:nvSpPr>
          <p:spPr bwMode="auto">
            <a:xfrm>
              <a:off x="3623249" y="3023358"/>
              <a:ext cx="3508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</a:t>
              </a:r>
            </a:p>
          </p:txBody>
        </p:sp>
        <p:sp>
          <p:nvSpPr>
            <p:cNvPr id="110" name="Textfeld 31"/>
            <p:cNvSpPr txBox="1">
              <a:spLocks noChangeArrowheads="1"/>
            </p:cNvSpPr>
            <p:nvPr/>
          </p:nvSpPr>
          <p:spPr bwMode="auto">
            <a:xfrm>
              <a:off x="3826449" y="3029708"/>
              <a:ext cx="3508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111" name="Textfeld 22"/>
            <p:cNvSpPr txBox="1">
              <a:spLocks noChangeArrowheads="1"/>
            </p:cNvSpPr>
            <p:nvPr/>
          </p:nvSpPr>
          <p:spPr bwMode="auto">
            <a:xfrm>
              <a:off x="4066162" y="3023358"/>
              <a:ext cx="3635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G</a:t>
              </a:r>
            </a:p>
          </p:txBody>
        </p:sp>
        <p:sp>
          <p:nvSpPr>
            <p:cNvPr id="112" name="Textfeld 31"/>
            <p:cNvSpPr txBox="1">
              <a:spLocks noChangeArrowheads="1"/>
            </p:cNvSpPr>
            <p:nvPr/>
          </p:nvSpPr>
          <p:spPr bwMode="auto">
            <a:xfrm>
              <a:off x="4280474" y="3029708"/>
              <a:ext cx="3508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113" name="Textfeld 31"/>
            <p:cNvSpPr txBox="1">
              <a:spLocks noChangeArrowheads="1"/>
            </p:cNvSpPr>
            <p:nvPr/>
          </p:nvSpPr>
          <p:spPr bwMode="auto">
            <a:xfrm>
              <a:off x="4483674" y="3024945"/>
              <a:ext cx="350838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C</a:t>
              </a:r>
            </a:p>
          </p:txBody>
        </p:sp>
        <p:sp>
          <p:nvSpPr>
            <p:cNvPr id="114" name="Textfeld 18"/>
            <p:cNvSpPr txBox="1">
              <a:spLocks noChangeArrowheads="1"/>
            </p:cNvSpPr>
            <p:nvPr/>
          </p:nvSpPr>
          <p:spPr bwMode="auto">
            <a:xfrm>
              <a:off x="4693224" y="3043995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115" name="Textfeld 18"/>
            <p:cNvSpPr txBox="1">
              <a:spLocks noChangeArrowheads="1"/>
            </p:cNvSpPr>
            <p:nvPr/>
          </p:nvSpPr>
          <p:spPr bwMode="auto">
            <a:xfrm>
              <a:off x="4913887" y="3043995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116" name="Textfeld 18"/>
            <p:cNvSpPr txBox="1">
              <a:spLocks noChangeArrowheads="1"/>
            </p:cNvSpPr>
            <p:nvPr/>
          </p:nvSpPr>
          <p:spPr bwMode="auto">
            <a:xfrm>
              <a:off x="5129787" y="3023358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117" name="Textfeld 32"/>
            <p:cNvSpPr txBox="1">
              <a:spLocks noChangeArrowheads="1"/>
            </p:cNvSpPr>
            <p:nvPr/>
          </p:nvSpPr>
          <p:spPr bwMode="auto">
            <a:xfrm>
              <a:off x="5339337" y="3045583"/>
              <a:ext cx="35083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U</a:t>
              </a:r>
            </a:p>
          </p:txBody>
        </p:sp>
        <p:sp>
          <p:nvSpPr>
            <p:cNvPr id="118" name="Textfeld 22"/>
            <p:cNvSpPr txBox="1">
              <a:spLocks noChangeArrowheads="1"/>
            </p:cNvSpPr>
            <p:nvPr/>
          </p:nvSpPr>
          <p:spPr bwMode="auto">
            <a:xfrm>
              <a:off x="5559999" y="3045583"/>
              <a:ext cx="3635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G</a:t>
              </a:r>
            </a:p>
          </p:txBody>
        </p:sp>
        <p:sp>
          <p:nvSpPr>
            <p:cNvPr id="119" name="Textfeld 18"/>
            <p:cNvSpPr txBox="1">
              <a:spLocks noChangeArrowheads="1"/>
            </p:cNvSpPr>
            <p:nvPr/>
          </p:nvSpPr>
          <p:spPr bwMode="auto">
            <a:xfrm>
              <a:off x="5791774" y="3031295"/>
              <a:ext cx="339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/>
                <a:t>A</a:t>
              </a:r>
            </a:p>
          </p:txBody>
        </p:sp>
        <p:sp>
          <p:nvSpPr>
            <p:cNvPr id="120" name="Textfeld 14"/>
            <p:cNvSpPr txBox="1">
              <a:spLocks noChangeArrowheads="1"/>
            </p:cNvSpPr>
            <p:nvPr/>
          </p:nvSpPr>
          <p:spPr bwMode="auto">
            <a:xfrm>
              <a:off x="6857784" y="2663789"/>
              <a:ext cx="388938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3`</a:t>
              </a:r>
            </a:p>
          </p:txBody>
        </p:sp>
        <p:sp>
          <p:nvSpPr>
            <p:cNvPr id="121" name="Textfeld 15"/>
            <p:cNvSpPr txBox="1">
              <a:spLocks noChangeArrowheads="1"/>
            </p:cNvSpPr>
            <p:nvPr/>
          </p:nvSpPr>
          <p:spPr bwMode="auto">
            <a:xfrm>
              <a:off x="1408401" y="2674108"/>
              <a:ext cx="3905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1800" dirty="0"/>
                <a:t>5`</a:t>
              </a:r>
            </a:p>
          </p:txBody>
        </p:sp>
        <p:sp>
          <p:nvSpPr>
            <p:cNvPr id="122" name="Textfeld 121"/>
            <p:cNvSpPr txBox="1"/>
            <p:nvPr/>
          </p:nvSpPr>
          <p:spPr>
            <a:xfrm>
              <a:off x="2162201" y="2331489"/>
              <a:ext cx="846707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de-DE" dirty="0">
                  <a:solidFill>
                    <a:srgbClr val="00B0F0"/>
                  </a:solidFill>
                </a:rPr>
                <a:t>m-RNA</a:t>
              </a:r>
            </a:p>
          </p:txBody>
        </p:sp>
      </p:grpSp>
      <p:grpSp>
        <p:nvGrpSpPr>
          <p:cNvPr id="123" name="Gruppieren 122"/>
          <p:cNvGrpSpPr/>
          <p:nvPr/>
        </p:nvGrpSpPr>
        <p:grpSpPr>
          <a:xfrm rot="13281634">
            <a:off x="5027199" y="3652375"/>
            <a:ext cx="1484307" cy="1312819"/>
            <a:chOff x="3425414" y="3152054"/>
            <a:chExt cx="1815685" cy="1511596"/>
          </a:xfrm>
        </p:grpSpPr>
        <p:sp>
          <p:nvSpPr>
            <p:cNvPr id="124" name="Ellipse 123"/>
            <p:cNvSpPr/>
            <p:nvPr/>
          </p:nvSpPr>
          <p:spPr>
            <a:xfrm>
              <a:off x="4641193" y="3441791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5" name="Ellipse 124"/>
            <p:cNvSpPr/>
            <p:nvPr/>
          </p:nvSpPr>
          <p:spPr>
            <a:xfrm>
              <a:off x="4566126" y="3731528"/>
              <a:ext cx="288032" cy="288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6" name="Ellipse 125"/>
            <p:cNvSpPr/>
            <p:nvPr/>
          </p:nvSpPr>
          <p:spPr>
            <a:xfrm>
              <a:off x="4484080" y="4004813"/>
              <a:ext cx="288032" cy="28803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7" name="Ellipse 126"/>
            <p:cNvSpPr/>
            <p:nvPr/>
          </p:nvSpPr>
          <p:spPr>
            <a:xfrm>
              <a:off x="4069429" y="3481008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8" name="Ellipse 127"/>
            <p:cNvSpPr/>
            <p:nvPr/>
          </p:nvSpPr>
          <p:spPr>
            <a:xfrm>
              <a:off x="4261762" y="3766768"/>
              <a:ext cx="288032" cy="288032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9" name="Ellipse 128"/>
            <p:cNvSpPr/>
            <p:nvPr/>
          </p:nvSpPr>
          <p:spPr>
            <a:xfrm>
              <a:off x="3925413" y="4059063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0" name="Ellipse 129"/>
            <p:cNvSpPr/>
            <p:nvPr/>
          </p:nvSpPr>
          <p:spPr>
            <a:xfrm>
              <a:off x="3967051" y="3769040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1" name="Ellipse 130"/>
            <p:cNvSpPr/>
            <p:nvPr/>
          </p:nvSpPr>
          <p:spPr>
            <a:xfrm>
              <a:off x="4255083" y="3625024"/>
              <a:ext cx="288032" cy="28803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2" name="Ellipse 131"/>
            <p:cNvSpPr/>
            <p:nvPr/>
          </p:nvSpPr>
          <p:spPr>
            <a:xfrm>
              <a:off x="4862408" y="3481008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3" name="Ellipse 132"/>
            <p:cNvSpPr/>
            <p:nvPr/>
          </p:nvSpPr>
          <p:spPr>
            <a:xfrm>
              <a:off x="4540062" y="3481008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4" name="Ellipse 133"/>
            <p:cNvSpPr/>
            <p:nvPr/>
          </p:nvSpPr>
          <p:spPr>
            <a:xfrm>
              <a:off x="4953067" y="3758207"/>
              <a:ext cx="288032" cy="288032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5" name="Ellipse 134"/>
            <p:cNvSpPr/>
            <p:nvPr/>
          </p:nvSpPr>
          <p:spPr>
            <a:xfrm>
              <a:off x="4728769" y="3931815"/>
              <a:ext cx="288032" cy="288032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6" name="Ellipse 135"/>
            <p:cNvSpPr/>
            <p:nvPr/>
          </p:nvSpPr>
          <p:spPr>
            <a:xfrm>
              <a:off x="4521019" y="3912948"/>
              <a:ext cx="288032" cy="2880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7" name="Ellipse 136"/>
            <p:cNvSpPr/>
            <p:nvPr/>
          </p:nvSpPr>
          <p:spPr>
            <a:xfrm>
              <a:off x="3823035" y="3336992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8" name="Ellipse 137"/>
            <p:cNvSpPr/>
            <p:nvPr/>
          </p:nvSpPr>
          <p:spPr>
            <a:xfrm>
              <a:off x="3590047" y="3470175"/>
              <a:ext cx="288032" cy="28803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9" name="Ellipse 138"/>
            <p:cNvSpPr/>
            <p:nvPr/>
          </p:nvSpPr>
          <p:spPr>
            <a:xfrm>
              <a:off x="3425414" y="3729823"/>
              <a:ext cx="288032" cy="2880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0" name="Ellipse 139"/>
            <p:cNvSpPr/>
            <p:nvPr/>
          </p:nvSpPr>
          <p:spPr>
            <a:xfrm>
              <a:off x="3594526" y="3946024"/>
              <a:ext cx="288032" cy="288032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1" name="Ellipse 140"/>
            <p:cNvSpPr/>
            <p:nvPr/>
          </p:nvSpPr>
          <p:spPr>
            <a:xfrm>
              <a:off x="3836020" y="4371394"/>
              <a:ext cx="288032" cy="288032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2" name="Ellipse 141"/>
            <p:cNvSpPr/>
            <p:nvPr/>
          </p:nvSpPr>
          <p:spPr>
            <a:xfrm>
              <a:off x="3637381" y="4219847"/>
              <a:ext cx="288032" cy="288032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3" name="Ellipse 142"/>
            <p:cNvSpPr/>
            <p:nvPr/>
          </p:nvSpPr>
          <p:spPr>
            <a:xfrm>
              <a:off x="4137963" y="4375618"/>
              <a:ext cx="288032" cy="288032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4" name="Ellipse 143"/>
            <p:cNvSpPr/>
            <p:nvPr/>
          </p:nvSpPr>
          <p:spPr>
            <a:xfrm>
              <a:off x="4405778" y="4257605"/>
              <a:ext cx="288032" cy="288032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5" name="Ellipse 144"/>
            <p:cNvSpPr/>
            <p:nvPr/>
          </p:nvSpPr>
          <p:spPr>
            <a:xfrm>
              <a:off x="4740340" y="3152054"/>
              <a:ext cx="288032" cy="288032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48" name="Flussdiagramm: Verzögerung 83"/>
          <p:cNvSpPr/>
          <p:nvPr/>
        </p:nvSpPr>
        <p:spPr>
          <a:xfrm>
            <a:off x="3683162" y="5651161"/>
            <a:ext cx="1051116" cy="936499"/>
          </a:xfrm>
          <a:custGeom>
            <a:avLst/>
            <a:gdLst/>
            <a:ahLst/>
            <a:cxnLst/>
            <a:rect l="l" t="t" r="r" b="b"/>
            <a:pathLst>
              <a:path w="1584176" h="1656184">
                <a:moveTo>
                  <a:pt x="194422" y="0"/>
                </a:moveTo>
                <a:lnTo>
                  <a:pt x="777687" y="0"/>
                </a:lnTo>
                <a:lnTo>
                  <a:pt x="907301" y="432048"/>
                </a:lnTo>
                <a:lnTo>
                  <a:pt x="972108" y="432048"/>
                </a:lnTo>
                <a:cubicBezTo>
                  <a:pt x="1310144" y="432048"/>
                  <a:pt x="1584176" y="706080"/>
                  <a:pt x="1584176" y="1044116"/>
                </a:cubicBezTo>
                <a:cubicBezTo>
                  <a:pt x="1584176" y="1382152"/>
                  <a:pt x="1310144" y="1656184"/>
                  <a:pt x="972108" y="1656184"/>
                </a:cubicBezTo>
                <a:lnTo>
                  <a:pt x="360040" y="1656184"/>
                </a:lnTo>
                <a:lnTo>
                  <a:pt x="360040" y="1296144"/>
                </a:lnTo>
                <a:lnTo>
                  <a:pt x="194422" y="1296144"/>
                </a:lnTo>
                <a:lnTo>
                  <a:pt x="0" y="648072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9" name="Flussdiagramm: Verzögerung 85"/>
          <p:cNvSpPr/>
          <p:nvPr/>
        </p:nvSpPr>
        <p:spPr>
          <a:xfrm>
            <a:off x="7555703" y="5895465"/>
            <a:ext cx="812226" cy="692195"/>
          </a:xfrm>
          <a:custGeom>
            <a:avLst/>
            <a:gdLst/>
            <a:ahLst/>
            <a:cxnLst/>
            <a:rect l="l" t="t" r="r" b="b"/>
            <a:pathLst>
              <a:path w="1224136" h="1224136">
                <a:moveTo>
                  <a:pt x="547261" y="0"/>
                </a:moveTo>
                <a:lnTo>
                  <a:pt x="612068" y="0"/>
                </a:lnTo>
                <a:cubicBezTo>
                  <a:pt x="950104" y="0"/>
                  <a:pt x="1224136" y="274032"/>
                  <a:pt x="1224136" y="612068"/>
                </a:cubicBezTo>
                <a:cubicBezTo>
                  <a:pt x="1224136" y="950104"/>
                  <a:pt x="950104" y="1224136"/>
                  <a:pt x="612068" y="1224136"/>
                </a:cubicBezTo>
                <a:lnTo>
                  <a:pt x="0" y="1224136"/>
                </a:lnTo>
                <a:lnTo>
                  <a:pt x="0" y="864096"/>
                </a:lnTo>
                <a:lnTo>
                  <a:pt x="417647" y="864096"/>
                </a:lnTo>
                <a:lnTo>
                  <a:pt x="612068" y="216024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0" name="Flussdiagramm: Vorbereitung 149"/>
          <p:cNvSpPr/>
          <p:nvPr/>
        </p:nvSpPr>
        <p:spPr>
          <a:xfrm>
            <a:off x="7069649" y="5422701"/>
            <a:ext cx="645003" cy="732912"/>
          </a:xfrm>
          <a:prstGeom prst="flowChartPreparation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54" name="Gerade Verbindung mit Pfeil 153"/>
          <p:cNvCxnSpPr/>
          <p:nvPr/>
        </p:nvCxnSpPr>
        <p:spPr>
          <a:xfrm>
            <a:off x="5361685" y="6119410"/>
            <a:ext cx="1262301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" name="Pfeil nach rechts 154"/>
          <p:cNvSpPr/>
          <p:nvPr/>
        </p:nvSpPr>
        <p:spPr>
          <a:xfrm rot="5563745">
            <a:off x="5613290" y="1762284"/>
            <a:ext cx="448914" cy="43204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6" name="Pfeil nach rechts 155"/>
          <p:cNvSpPr/>
          <p:nvPr/>
        </p:nvSpPr>
        <p:spPr>
          <a:xfrm rot="5563745">
            <a:off x="5613290" y="3177625"/>
            <a:ext cx="448914" cy="43204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7" name="Pfeil nach rechts 156"/>
          <p:cNvSpPr/>
          <p:nvPr/>
        </p:nvSpPr>
        <p:spPr>
          <a:xfrm rot="5563745">
            <a:off x="5691805" y="5305883"/>
            <a:ext cx="448914" cy="43204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9" name="Textfeld 158"/>
          <p:cNvSpPr txBox="1"/>
          <p:nvPr/>
        </p:nvSpPr>
        <p:spPr>
          <a:xfrm>
            <a:off x="683567" y="1703750"/>
            <a:ext cx="1411733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Transkription</a:t>
            </a:r>
            <a:endParaRPr lang="de-DE" dirty="0"/>
          </a:p>
        </p:txBody>
      </p:sp>
      <p:sp>
        <p:nvSpPr>
          <p:cNvPr id="160" name="Textfeld 159"/>
          <p:cNvSpPr txBox="1"/>
          <p:nvPr/>
        </p:nvSpPr>
        <p:spPr>
          <a:xfrm>
            <a:off x="1084702" y="918981"/>
            <a:ext cx="609462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DNA</a:t>
            </a:r>
            <a:endParaRPr lang="de-DE" dirty="0"/>
          </a:p>
        </p:txBody>
      </p:sp>
      <p:sp>
        <p:nvSpPr>
          <p:cNvPr id="161" name="Textfeld 160"/>
          <p:cNvSpPr txBox="1"/>
          <p:nvPr/>
        </p:nvSpPr>
        <p:spPr>
          <a:xfrm>
            <a:off x="1001345" y="2522654"/>
            <a:ext cx="77617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de-DE" dirty="0" err="1" smtClean="0"/>
              <a:t>mRNA</a:t>
            </a:r>
            <a:endParaRPr lang="de-DE" dirty="0"/>
          </a:p>
        </p:txBody>
      </p:sp>
      <p:sp>
        <p:nvSpPr>
          <p:cNvPr id="162" name="Textfeld 161"/>
          <p:cNvSpPr txBox="1"/>
          <p:nvPr/>
        </p:nvSpPr>
        <p:spPr>
          <a:xfrm>
            <a:off x="781894" y="3301021"/>
            <a:ext cx="1215076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Translation</a:t>
            </a:r>
            <a:endParaRPr lang="de-DE" dirty="0"/>
          </a:p>
        </p:txBody>
      </p:sp>
      <p:sp>
        <p:nvSpPr>
          <p:cNvPr id="163" name="Textfeld 162"/>
          <p:cNvSpPr txBox="1"/>
          <p:nvPr/>
        </p:nvSpPr>
        <p:spPr>
          <a:xfrm>
            <a:off x="1013727" y="4100779"/>
            <a:ext cx="796565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Enzym</a:t>
            </a:r>
            <a:endParaRPr lang="de-DE" dirty="0"/>
          </a:p>
        </p:txBody>
      </p:sp>
      <p:sp>
        <p:nvSpPr>
          <p:cNvPr id="164" name="Textfeld 163"/>
          <p:cNvSpPr txBox="1"/>
          <p:nvPr/>
        </p:nvSpPr>
        <p:spPr>
          <a:xfrm>
            <a:off x="327058" y="5037725"/>
            <a:ext cx="2124749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Biologische Funktion</a:t>
            </a:r>
            <a:endParaRPr lang="de-DE" dirty="0"/>
          </a:p>
        </p:txBody>
      </p:sp>
      <p:sp>
        <p:nvSpPr>
          <p:cNvPr id="165" name="Textfeld 164"/>
          <p:cNvSpPr txBox="1"/>
          <p:nvPr/>
        </p:nvSpPr>
        <p:spPr>
          <a:xfrm>
            <a:off x="551837" y="5916551"/>
            <a:ext cx="172034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/>
              <a:t>Farbstoffbildung</a:t>
            </a:r>
            <a:endParaRPr lang="de-DE" dirty="0"/>
          </a:p>
        </p:txBody>
      </p:sp>
      <p:cxnSp>
        <p:nvCxnSpPr>
          <p:cNvPr id="167" name="Gerade Verbindung mit Pfeil 166"/>
          <p:cNvCxnSpPr/>
          <p:nvPr/>
        </p:nvCxnSpPr>
        <p:spPr>
          <a:xfrm>
            <a:off x="1389433" y="1357347"/>
            <a:ext cx="0" cy="27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Gerade Verbindung mit Pfeil 168"/>
          <p:cNvCxnSpPr/>
          <p:nvPr/>
        </p:nvCxnSpPr>
        <p:spPr>
          <a:xfrm>
            <a:off x="1379556" y="2154902"/>
            <a:ext cx="0" cy="27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Gerade Verbindung mit Pfeil 169"/>
          <p:cNvCxnSpPr/>
          <p:nvPr/>
        </p:nvCxnSpPr>
        <p:spPr>
          <a:xfrm>
            <a:off x="1369680" y="3005240"/>
            <a:ext cx="0" cy="27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Gerade Verbindung mit Pfeil 170"/>
          <p:cNvCxnSpPr/>
          <p:nvPr/>
        </p:nvCxnSpPr>
        <p:spPr>
          <a:xfrm>
            <a:off x="1411368" y="3777950"/>
            <a:ext cx="0" cy="27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Gerade Verbindung mit Pfeil 171"/>
          <p:cNvCxnSpPr/>
          <p:nvPr/>
        </p:nvCxnSpPr>
        <p:spPr>
          <a:xfrm>
            <a:off x="1412009" y="4641569"/>
            <a:ext cx="0" cy="27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Gerade Verbindung mit Pfeil 172"/>
          <p:cNvCxnSpPr/>
          <p:nvPr/>
        </p:nvCxnSpPr>
        <p:spPr>
          <a:xfrm>
            <a:off x="1428320" y="5556286"/>
            <a:ext cx="0" cy="27145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hteck 173"/>
          <p:cNvSpPr/>
          <p:nvPr/>
        </p:nvSpPr>
        <p:spPr>
          <a:xfrm>
            <a:off x="179512" y="536921"/>
            <a:ext cx="2466050" cy="60325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98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74" grpId="0" animBg="1"/>
    </p:bld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238</Words>
  <Application>Microsoft Office PowerPoint</Application>
  <PresentationFormat>Bildschirmpräsentation (4:3)</PresentationFormat>
  <Paragraphs>205</Paragraphs>
  <Slides>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Walter</dc:creator>
  <cp:lastModifiedBy>Walter</cp:lastModifiedBy>
  <cp:revision>6</cp:revision>
  <dcterms:created xsi:type="dcterms:W3CDTF">2014-01-02T21:27:43Z</dcterms:created>
  <dcterms:modified xsi:type="dcterms:W3CDTF">2014-01-02T22:37:49Z</dcterms:modified>
</cp:coreProperties>
</file>