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610F73E-78BA-4690-9EA1-ECA5362F26D2}">
  <a:tblStyle styleId="{F610F73E-78BA-4690-9EA1-ECA5362F26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 name="Shape 15"/>
        <p:cNvGrpSpPr/>
        <p:nvPr/>
      </p:nvGrpSpPr>
      <p:grpSpPr>
        <a:xfrm>
          <a:off x="0" y="0"/>
          <a:ext cx="0" cy="0"/>
          <a:chOff x="0" y="0"/>
          <a:chExt cx="0" cy="0"/>
        </a:xfrm>
      </p:grpSpPr>
      <p:sp>
        <p:nvSpPr>
          <p:cNvPr id="16" name="Google Shape;16;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 name="Google Shape;1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6e3623f144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g6e3623f144_0_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6e3623f14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g6e3623f144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6e3623f144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g6e3623f144_0_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6e3623f144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g6e3623f144_0_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6e3623f144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g6e3623f144_0_9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6e3623f144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g6e3623f144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6e3623f144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6e3623f144_0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6e3623f144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g6e3623f144_0_1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6e3623f144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g6e3623f144_0_1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6e3623f144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g6e3623f144_0_1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g6e3623f1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g6e3623f14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6e3623f144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g6e3623f144_0_1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6e3623f144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6e3623f144_0_1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6e3623f144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g6e3623f144_0_1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6e3623f144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g6e3623f144_0_19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6e3623f144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g6e3623f144_0_20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6e3623f144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g6e3623f144_0_2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6e3623f144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g6e3623f144_0_2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6e3623f144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g6e3623f144_0_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6e3623f14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g6e3623f144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6e3623f144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 name="Google Shape;46;g6e3623f144_0_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6e3623f144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g6e3623f144_0_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6e3623f144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g6e3623f144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6e3623f144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g6e3623f144_0_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6e3623f144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g6e3623f144_0_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13" name="Shape 13"/>
        <p:cNvGrpSpPr/>
        <p:nvPr/>
      </p:nvGrpSpPr>
      <p:grpSpPr>
        <a:xfrm>
          <a:off x="0" y="0"/>
          <a:ext cx="0" cy="0"/>
          <a:chOff x="0" y="0"/>
          <a:chExt cx="0" cy="0"/>
        </a:xfrm>
      </p:grpSpPr>
      <p:sp>
        <p:nvSpPr>
          <p:cNvPr id="14" name="Google Shape;14;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gif"/><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 name="Shape 18"/>
        <p:cNvGrpSpPr/>
        <p:nvPr/>
      </p:nvGrpSpPr>
      <p:grpSpPr>
        <a:xfrm>
          <a:off x="0" y="0"/>
          <a:ext cx="0" cy="0"/>
          <a:chOff x="0" y="0"/>
          <a:chExt cx="0" cy="0"/>
        </a:xfrm>
      </p:grpSpPr>
      <p:sp>
        <p:nvSpPr>
          <p:cNvPr id="19" name="Google Shape;19;p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5200"/>
              <a:buNone/>
            </a:pPr>
            <a:r>
              <a:rPr lang="en"/>
              <a:t>Arbeiten mit Referenzen</a:t>
            </a:r>
            <a:endParaRPr/>
          </a:p>
        </p:txBody>
      </p:sp>
      <p:sp>
        <p:nvSpPr>
          <p:cNvPr id="20" name="Google Shape;20;p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a:t>Adresse statt Daten</a:t>
            </a:r>
            <a:endParaRPr/>
          </a:p>
        </p:txBody>
      </p:sp>
      <p:sp>
        <p:nvSpPr>
          <p:cNvPr id="21" name="Google Shape;21;p4"/>
          <p:cNvSpPr/>
          <p:nvPr/>
        </p:nvSpPr>
        <p:spPr>
          <a:xfrm>
            <a:off x="2580033" y="3626713"/>
            <a:ext cx="3168000" cy="864300"/>
          </a:xfrm>
          <a:prstGeom prst="wedgeRoundRectCallout">
            <a:avLst>
              <a:gd fmla="val -62710" name="adj1"/>
              <a:gd fmla="val -90442"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FF"/>
                </a:solidFill>
                <a:latin typeface="Arial"/>
                <a:ea typeface="Arial"/>
                <a:cs typeface="Arial"/>
                <a:sym typeface="Arial"/>
              </a:rPr>
              <a:t>Ich bin Mik, Dein Mikrocontroller</a:t>
            </a:r>
            <a:endParaRPr b="0" i="0" sz="1400" u="none" cap="none" strike="noStrike">
              <a:solidFill>
                <a:srgbClr val="0000FF"/>
              </a:solidFill>
              <a:latin typeface="Arial"/>
              <a:ea typeface="Arial"/>
              <a:cs typeface="Arial"/>
              <a:sym typeface="Arial"/>
            </a:endParaRPr>
          </a:p>
        </p:txBody>
      </p:sp>
      <p:pic>
        <p:nvPicPr>
          <p:cNvPr id="22" name="Google Shape;22;p4"/>
          <p:cNvPicPr preferRelativeResize="0"/>
          <p:nvPr/>
        </p:nvPicPr>
        <p:blipFill rotWithShape="1">
          <a:blip r:embed="rId3">
            <a:alphaModFix/>
          </a:blip>
          <a:srcRect b="0" l="0" r="0" t="0"/>
          <a:stretch/>
        </p:blipFill>
        <p:spPr>
          <a:xfrm>
            <a:off x="841729" y="2797173"/>
            <a:ext cx="1258875" cy="17746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Ganz einfach!</a:t>
            </a:r>
            <a:endParaRPr>
              <a:solidFill>
                <a:srgbClr val="0000FF"/>
              </a:solidFill>
            </a:endParaRPr>
          </a:p>
        </p:txBody>
      </p:sp>
      <p:pic>
        <p:nvPicPr>
          <p:cNvPr id="87" name="Google Shape;87;p13"/>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88" name="Google Shape;88;p13"/>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89" name="Google Shape;89;p13"/>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90" name="Google Shape;90;p13"/>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91" name="Google Shape;91;p13"/>
          <p:cNvSpPr/>
          <p:nvPr/>
        </p:nvSpPr>
        <p:spPr>
          <a:xfrm>
            <a:off x="918475" y="772776"/>
            <a:ext cx="4474850" cy="851100"/>
          </a:xfrm>
          <a:custGeom>
            <a:rect b="b" l="l" r="r" t="t"/>
            <a:pathLst>
              <a:path extrusionOk="0" h="34044" w="178994">
                <a:moveTo>
                  <a:pt x="0" y="34044"/>
                </a:moveTo>
                <a:cubicBezTo>
                  <a:pt x="7152" y="29733"/>
                  <a:pt x="26355" y="13715"/>
                  <a:pt x="42912" y="8180"/>
                </a:cubicBezTo>
                <a:cubicBezTo>
                  <a:pt x="59469" y="2645"/>
                  <a:pt x="76663" y="-1862"/>
                  <a:pt x="99343" y="832"/>
                </a:cubicBezTo>
                <a:cubicBezTo>
                  <a:pt x="122023" y="3526"/>
                  <a:pt x="165719" y="20426"/>
                  <a:pt x="178994" y="24345"/>
                </a:cubicBezTo>
              </a:path>
            </a:pathLst>
          </a:custGeom>
          <a:noFill/>
          <a:ln cap="flat" cmpd="sng" w="38100">
            <a:solidFill>
              <a:srgbClr val="FF0000"/>
            </a:solidFill>
            <a:prstDash val="solid"/>
            <a:round/>
            <a:headEnd len="med" w="med" type="none"/>
            <a:tailEnd len="med" w="med" type="stealth"/>
          </a:ln>
        </p:spPr>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4"/>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4"/>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Ganz einfach! Wir übertragen Buchstaben für Buchstaben nacheinander</a:t>
            </a:r>
            <a:endParaRPr>
              <a:solidFill>
                <a:srgbClr val="0000FF"/>
              </a:solidFill>
            </a:endParaRPr>
          </a:p>
        </p:txBody>
      </p:sp>
      <p:pic>
        <p:nvPicPr>
          <p:cNvPr id="98" name="Google Shape;98;p14"/>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99" name="Google Shape;99;p14"/>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00" name="Google Shape;100;p14"/>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01" name="Google Shape;101;p14"/>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02" name="Google Shape;102;p14"/>
          <p:cNvSpPr/>
          <p:nvPr/>
        </p:nvSpPr>
        <p:spPr>
          <a:xfrm>
            <a:off x="1028700" y="772775"/>
            <a:ext cx="4754081" cy="864292"/>
          </a:xfrm>
          <a:custGeom>
            <a:rect b="b" l="l" r="r" t="t"/>
            <a:pathLst>
              <a:path extrusionOk="0" h="34044" w="178994">
                <a:moveTo>
                  <a:pt x="0" y="34044"/>
                </a:moveTo>
                <a:cubicBezTo>
                  <a:pt x="7152" y="29733"/>
                  <a:pt x="26355" y="13715"/>
                  <a:pt x="42912" y="8180"/>
                </a:cubicBezTo>
                <a:cubicBezTo>
                  <a:pt x="59469" y="2645"/>
                  <a:pt x="76663" y="-1862"/>
                  <a:pt x="99343" y="832"/>
                </a:cubicBezTo>
                <a:cubicBezTo>
                  <a:pt x="122023" y="3526"/>
                  <a:pt x="165719" y="20426"/>
                  <a:pt x="178994" y="24345"/>
                </a:cubicBezTo>
              </a:path>
            </a:pathLst>
          </a:custGeom>
          <a:noFill/>
          <a:ln cap="flat" cmpd="sng" w="38100">
            <a:solidFill>
              <a:srgbClr val="FF0000"/>
            </a:solidFill>
            <a:prstDash val="solid"/>
            <a:round/>
            <a:headEnd len="med" w="med" type="none"/>
            <a:tailEnd len="med" w="med" type="stealth"/>
          </a:ln>
        </p:spPr>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5"/>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5"/>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Ganz einfach! Wir übertragen Buchstaben für Buchstaben nacheinander</a:t>
            </a:r>
            <a:endParaRPr>
              <a:solidFill>
                <a:srgbClr val="0000FF"/>
              </a:solidFill>
            </a:endParaRPr>
          </a:p>
        </p:txBody>
      </p:sp>
      <p:pic>
        <p:nvPicPr>
          <p:cNvPr id="109" name="Google Shape;109;p15"/>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110" name="Google Shape;110;p15"/>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11" name="Google Shape;111;p15"/>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12" name="Google Shape;112;p15"/>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13" name="Google Shape;113;p15"/>
          <p:cNvSpPr/>
          <p:nvPr/>
        </p:nvSpPr>
        <p:spPr>
          <a:xfrm>
            <a:off x="1094825" y="772123"/>
            <a:ext cx="5158200" cy="815000"/>
          </a:xfrm>
          <a:custGeom>
            <a:rect b="b" l="l" r="r" t="t"/>
            <a:pathLst>
              <a:path extrusionOk="0" h="32600" w="206328">
                <a:moveTo>
                  <a:pt x="0" y="32600"/>
                </a:moveTo>
                <a:cubicBezTo>
                  <a:pt x="7158" y="28556"/>
                  <a:pt x="25796" y="13621"/>
                  <a:pt x="42945" y="8333"/>
                </a:cubicBezTo>
                <a:cubicBezTo>
                  <a:pt x="60095" y="3045"/>
                  <a:pt x="75667" y="-2096"/>
                  <a:pt x="102897" y="871"/>
                </a:cubicBezTo>
                <a:cubicBezTo>
                  <a:pt x="130128" y="3838"/>
                  <a:pt x="189090" y="21924"/>
                  <a:pt x="206328" y="26134"/>
                </a:cubicBezTo>
              </a:path>
            </a:pathLst>
          </a:custGeom>
          <a:noFill/>
          <a:ln cap="flat" cmpd="sng" w="38100">
            <a:solidFill>
              <a:srgbClr val="FF0000"/>
            </a:solidFill>
            <a:prstDash val="solid"/>
            <a:round/>
            <a:headEnd len="med" w="med" type="none"/>
            <a:tailEnd len="med" w="med" type="stealth"/>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6"/>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Ganz einfach! Wir übertragen Buchstaben für Buchstaben nacheinander</a:t>
            </a:r>
            <a:endParaRPr>
              <a:solidFill>
                <a:srgbClr val="0000FF"/>
              </a:solidFill>
            </a:endParaRPr>
          </a:p>
        </p:txBody>
      </p:sp>
      <p:pic>
        <p:nvPicPr>
          <p:cNvPr id="120" name="Google Shape;120;p16"/>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121" name="Google Shape;121;p16"/>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22" name="Google Shape;122;p16"/>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23" name="Google Shape;123;p16"/>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24" name="Google Shape;124;p16"/>
          <p:cNvSpPr/>
          <p:nvPr/>
        </p:nvSpPr>
        <p:spPr>
          <a:xfrm>
            <a:off x="1183000" y="762531"/>
            <a:ext cx="5393325" cy="82460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7"/>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7"/>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Also Wert für Wert. Das ist allerdings sehr mühsam.</a:t>
            </a:r>
            <a:endParaRPr>
              <a:solidFill>
                <a:srgbClr val="0000FF"/>
              </a:solidFill>
            </a:endParaRPr>
          </a:p>
        </p:txBody>
      </p:sp>
      <p:pic>
        <p:nvPicPr>
          <p:cNvPr id="131" name="Google Shape;131;p17"/>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132" name="Google Shape;132;p17"/>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33" name="Google Shape;133;p17"/>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34" name="Google Shape;134;p17"/>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o</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35" name="Google Shape;135;p17"/>
          <p:cNvSpPr/>
          <p:nvPr/>
        </p:nvSpPr>
        <p:spPr>
          <a:xfrm>
            <a:off x="1278525" y="762525"/>
            <a:ext cx="5746048"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8"/>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8"/>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geht’s einfacher?</a:t>
            </a:r>
            <a:endParaRPr>
              <a:solidFill>
                <a:srgbClr val="0000FF"/>
              </a:solidFill>
            </a:endParaRPr>
          </a:p>
        </p:txBody>
      </p:sp>
      <p:pic>
        <p:nvPicPr>
          <p:cNvPr id="142" name="Google Shape;142;p18"/>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143" name="Google Shape;143;p18"/>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44" name="Google Shape;144;p18"/>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45" name="Google Shape;145;p18"/>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9"/>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9"/>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Wir sagen der Anzeige einfach welchen Text Sie anzeigen soll</a:t>
            </a:r>
            <a:endParaRPr>
              <a:solidFill>
                <a:srgbClr val="0000FF"/>
              </a:solidFill>
            </a:endParaRPr>
          </a:p>
        </p:txBody>
      </p:sp>
      <p:pic>
        <p:nvPicPr>
          <p:cNvPr id="152" name="Google Shape;152;p19"/>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153" name="Google Shape;153;p19"/>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54" name="Google Shape;154;p19"/>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55" name="Google Shape;155;p19"/>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0"/>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0"/>
          <p:cNvSpPr/>
          <p:nvPr/>
        </p:nvSpPr>
        <p:spPr>
          <a:xfrm>
            <a:off x="5235075" y="2806875"/>
            <a:ext cx="1690200" cy="1455000"/>
          </a:xfrm>
          <a:prstGeom prst="wedgeRoundRectCallout">
            <a:avLst>
              <a:gd fmla="val -56288" name="adj1"/>
              <a:gd fmla="val -62625"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Zeige Text1 an!!</a:t>
            </a:r>
            <a:endParaRPr>
              <a:solidFill>
                <a:srgbClr val="0000FF"/>
              </a:solidFill>
            </a:endParaRPr>
          </a:p>
        </p:txBody>
      </p:sp>
      <p:pic>
        <p:nvPicPr>
          <p:cNvPr id="162" name="Google Shape;162;p20"/>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163" name="Google Shape;163;p20"/>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64" name="Google Shape;164;p20"/>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65" name="Google Shape;165;p20"/>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66" name="Google Shape;166;p20"/>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167" name="Google Shape;167;p20"/>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1"/>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1"/>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a:t>
            </a:r>
            <a:r>
              <a:rPr lang="en">
                <a:solidFill>
                  <a:srgbClr val="0000FF"/>
                </a:solidFill>
              </a:rPr>
              <a:t>dr  R0,=Text1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a:t>
            </a:r>
            <a:r>
              <a:rPr lang="en">
                <a:solidFill>
                  <a:srgbClr val="0000FF"/>
                </a:solidFill>
              </a:rPr>
              <a:t>l   LCD_i2c_textzeile1</a:t>
            </a:r>
            <a:endParaRPr>
              <a:solidFill>
                <a:srgbClr val="0000FF"/>
              </a:solidFill>
            </a:endParaRPr>
          </a:p>
        </p:txBody>
      </p:sp>
      <p:sp>
        <p:nvSpPr>
          <p:cNvPr id="174" name="Google Shape;174;p21"/>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75" name="Google Shape;175;p21"/>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76" name="Google Shape;176;p21"/>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77" name="Google Shape;177;p21"/>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178" name="Google Shape;178;p21"/>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179" name="Google Shape;179;p21"/>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2"/>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2"/>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186" name="Google Shape;186;p22"/>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187" name="Google Shape;187;p22"/>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188" name="Google Shape;188;p22"/>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189" name="Google Shape;189;p22"/>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190" name="Google Shape;190;p22"/>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191" name="Google Shape;191;p22"/>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192" name="Google Shape;192;p22"/>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In R0 wird die Speicheradresse, </a:t>
            </a:r>
            <a:r>
              <a:rPr b="1" lang="en">
                <a:solidFill>
                  <a:srgbClr val="FF0000"/>
                </a:solidFill>
              </a:rPr>
              <a:t>die Referenz,</a:t>
            </a:r>
            <a:r>
              <a:rPr lang="en">
                <a:solidFill>
                  <a:srgbClr val="0000FF"/>
                </a:solidFill>
              </a:rPr>
              <a:t> wo der Text1 zu finden ist geladen, danach wird das Unterprogramm zu Anzeige aufgerufen. Das Unterprogramm zeigt den Text aus der betreffenden Speicherstelle an.</a:t>
            </a:r>
            <a:endParaRPr>
              <a:solidFill>
                <a:srgbClr val="0000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id="27" name="Google Shape;27;p5"/>
          <p:cNvSpPr/>
          <p:nvPr/>
        </p:nvSpPr>
        <p:spPr>
          <a:xfrm>
            <a:off x="941451" y="1010900"/>
            <a:ext cx="2725200" cy="864300"/>
          </a:xfrm>
          <a:prstGeom prst="wedgeRoundRectCallout">
            <a:avLst>
              <a:gd fmla="val 61052" name="adj1"/>
              <a:gd fmla="val -41140"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Das folgende Programm soll geschrieben werden</a:t>
            </a:r>
            <a:endParaRPr b="0" i="0" sz="1400" u="none" cap="none" strike="noStrike">
              <a:solidFill>
                <a:srgbClr val="0000FF"/>
              </a:solidFill>
              <a:latin typeface="Arial"/>
              <a:ea typeface="Arial"/>
              <a:cs typeface="Arial"/>
              <a:sym typeface="Arial"/>
            </a:endParaRPr>
          </a:p>
        </p:txBody>
      </p:sp>
      <p:pic>
        <p:nvPicPr>
          <p:cNvPr id="28" name="Google Shape;28;p5"/>
          <p:cNvPicPr preferRelativeResize="0"/>
          <p:nvPr/>
        </p:nvPicPr>
        <p:blipFill rotWithShape="1">
          <a:blip r:embed="rId3">
            <a:alphaModFix/>
          </a:blip>
          <a:srcRect b="0" l="0" r="0" t="0"/>
          <a:stretch/>
        </p:blipFill>
        <p:spPr>
          <a:xfrm>
            <a:off x="4067429" y="710373"/>
            <a:ext cx="1258875" cy="1774608"/>
          </a:xfrm>
          <a:prstGeom prst="rect">
            <a:avLst/>
          </a:prstGeom>
          <a:noFill/>
          <a:ln>
            <a:noFill/>
          </a:ln>
        </p:spPr>
      </p:pic>
      <p:pic>
        <p:nvPicPr>
          <p:cNvPr id="29" name="Google Shape;29;p5"/>
          <p:cNvPicPr preferRelativeResize="0"/>
          <p:nvPr/>
        </p:nvPicPr>
        <p:blipFill>
          <a:blip r:embed="rId4">
            <a:alphaModFix/>
          </a:blip>
          <a:stretch>
            <a:fillRect/>
          </a:stretch>
        </p:blipFill>
        <p:spPr>
          <a:xfrm>
            <a:off x="5457625" y="152400"/>
            <a:ext cx="1890225" cy="483869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3"/>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3"/>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199" name="Google Shape;199;p23"/>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200" name="Google Shape;200;p23"/>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01" name="Google Shape;201;p23"/>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02" name="Google Shape;202;p23"/>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03" name="Google Shape;203;p23"/>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04" name="Google Shape;204;p23"/>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05" name="Google Shape;205;p23"/>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lautet der Programmcode für Text2?</a:t>
            </a:r>
            <a:endParaRPr>
              <a:solidFill>
                <a:srgbClr val="0000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4"/>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4"/>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a:t>
            </a:r>
            <a:r>
              <a:rPr b="1" lang="en">
                <a:solidFill>
                  <a:srgbClr val="FF0000"/>
                </a:solidFill>
              </a:rPr>
              <a:t>2</a:t>
            </a:r>
            <a:endParaRPr b="1">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212" name="Google Shape;212;p24"/>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213" name="Google Shape;213;p24"/>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14" name="Google Shape;214;p24"/>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15" name="Google Shape;215;p24"/>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16" name="Google Shape;216;p24"/>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17" name="Google Shape;217;p24"/>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18" name="Google Shape;218;p24"/>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lautet der Programmcode für Text2?</a:t>
            </a:r>
            <a:endParaRPr>
              <a:solidFill>
                <a:srgbClr val="0000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5"/>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5"/>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a:t>
            </a:r>
            <a:r>
              <a:rPr b="1" lang="en">
                <a:solidFill>
                  <a:srgbClr val="FF0000"/>
                </a:solidFill>
              </a:rPr>
              <a:t>2</a:t>
            </a:r>
            <a:endParaRPr b="1">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225" name="Google Shape;225;p25"/>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226" name="Google Shape;226;p25"/>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27" name="Google Shape;227;p25"/>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28" name="Google Shape;228;p25"/>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29" name="Google Shape;229;p25"/>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30" name="Google Shape;230;p25"/>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31" name="Google Shape;231;p25"/>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kann ein String im Codespeicher hinterlegt werden?</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6"/>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6"/>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a:t>
            </a:r>
            <a:r>
              <a:rPr b="1" lang="en">
                <a:solidFill>
                  <a:srgbClr val="FF0000"/>
                </a:solidFill>
              </a:rPr>
              <a:t>2</a:t>
            </a:r>
            <a:endParaRPr b="1">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238" name="Google Shape;238;p26"/>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239" name="Google Shape;239;p26"/>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40" name="Google Shape;240;p26"/>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41" name="Google Shape;241;p26"/>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42" name="Google Shape;242;p26"/>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43" name="Google Shape;243;p26"/>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44" name="Google Shape;244;p26"/>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Hinten 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Text1: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.asciz “Hallo”</a:t>
            </a:r>
            <a:endParaRPr>
              <a:solidFill>
                <a:srgbClr val="0000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7"/>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7"/>
          <p:cNvSpPr/>
          <p:nvPr/>
        </p:nvSpPr>
        <p:spPr>
          <a:xfrm>
            <a:off x="5235075" y="2806875"/>
            <a:ext cx="2656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a:t>
            </a:r>
            <a:r>
              <a:rPr b="1" lang="en">
                <a:solidFill>
                  <a:srgbClr val="FF0000"/>
                </a:solidFill>
              </a:rPr>
              <a:t>2</a:t>
            </a:r>
            <a:endParaRPr b="1">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p:txBody>
      </p:sp>
      <p:sp>
        <p:nvSpPr>
          <p:cNvPr id="251" name="Google Shape;251;p27"/>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252" name="Google Shape;252;p27"/>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53" name="Google Shape;253;p27"/>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0</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54" name="Google Shape;254;p27"/>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55" name="Google Shape;255;p27"/>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56" name="Google Shape;256;p27"/>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57" name="Google Shape;257;p27"/>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kann statt “Hallo” das Wort “hola” ausgegeben werden?</a:t>
            </a:r>
            <a:endParaRPr>
              <a:solidFill>
                <a:srgbClr val="0000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8"/>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8"/>
          <p:cNvSpPr/>
          <p:nvPr/>
        </p:nvSpPr>
        <p:spPr>
          <a:xfrm>
            <a:off x="5235075" y="2806875"/>
            <a:ext cx="3223500" cy="1455000"/>
          </a:xfrm>
          <a:prstGeom prst="wedgeRoundRectCallout">
            <a:avLst>
              <a:gd fmla="val -49766" name="adj1"/>
              <a:gd fmla="val -65149"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Im Programm:</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ldr  R0,=Text</a:t>
            </a:r>
            <a:r>
              <a:rPr b="1" lang="en">
                <a:solidFill>
                  <a:srgbClr val="FF0000"/>
                </a:solidFill>
              </a:rPr>
              <a:t>1</a:t>
            </a:r>
            <a:endParaRPr b="1">
              <a:solidFill>
                <a:srgbClr val="FF0000"/>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bl   LCD_i2c_textzeile1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//Der Programmcode bleibt gleich</a:t>
            </a:r>
            <a:endParaRPr>
              <a:solidFill>
                <a:srgbClr val="0000FF"/>
              </a:solidFill>
            </a:endParaRPr>
          </a:p>
        </p:txBody>
      </p:sp>
      <p:sp>
        <p:nvSpPr>
          <p:cNvPr id="264" name="Google Shape;264;p28"/>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“hola”</a:t>
            </a:r>
            <a:endParaRPr/>
          </a:p>
        </p:txBody>
      </p:sp>
      <p:sp>
        <p:nvSpPr>
          <p:cNvPr id="265" name="Google Shape;265;p28"/>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66" name="Google Shape;266;p28"/>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o</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67" name="Google Shape;267;p28"/>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68" name="Google Shape;268;p28"/>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69" name="Google Shape;269;p28"/>
          <p:cNvPicPr preferRelativeResize="0"/>
          <p:nvPr/>
        </p:nvPicPr>
        <p:blipFill rotWithShape="1">
          <a:blip r:embed="rId3">
            <a:alphaModFix/>
          </a:blip>
          <a:srcRect b="0" l="0" r="0" t="0"/>
          <a:stretch/>
        </p:blipFill>
        <p:spPr>
          <a:xfrm>
            <a:off x="3976192" y="1715086"/>
            <a:ext cx="1258875" cy="1774608"/>
          </a:xfrm>
          <a:prstGeom prst="rect">
            <a:avLst/>
          </a:prstGeom>
          <a:noFill/>
          <a:ln>
            <a:noFill/>
          </a:ln>
        </p:spPr>
      </p:pic>
      <p:sp>
        <p:nvSpPr>
          <p:cNvPr id="270" name="Google Shape;270;p28"/>
          <p:cNvSpPr/>
          <p:nvPr/>
        </p:nvSpPr>
        <p:spPr>
          <a:xfrm>
            <a:off x="218425" y="3267875"/>
            <a:ext cx="3822900" cy="1455000"/>
          </a:xfrm>
          <a:prstGeom prst="wedgeRoundRectCallout">
            <a:avLst>
              <a:gd fmla="val 43465" name="adj1"/>
              <a:gd fmla="val -74613"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Richtig</a:t>
            </a:r>
            <a:r>
              <a:rPr lang="en">
                <a:solidFill>
                  <a:srgbClr val="0000FF"/>
                </a:solidFill>
              </a:rPr>
              <a:t>:</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Text1:</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.asciz “hola”</a:t>
            </a:r>
            <a:endParaRPr>
              <a:solidFill>
                <a:srgbClr val="0000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9"/>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9"/>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“hola”</a:t>
            </a:r>
            <a:endParaRPr/>
          </a:p>
        </p:txBody>
      </p:sp>
      <p:sp>
        <p:nvSpPr>
          <p:cNvPr id="277" name="Google Shape;277;p29"/>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278" name="Google Shape;278;p29"/>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rPr lang="en"/>
                        <a:t>h</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o</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l</a:t>
                      </a:r>
                      <a:endParaRPr/>
                    </a:p>
                  </a:txBody>
                  <a:tcPr marT="91425" marB="91425" marR="91425" marL="91425">
                    <a:solidFill>
                      <a:srgbClr val="FFFFFF"/>
                    </a:solidFill>
                  </a:tcPr>
                </a:tc>
                <a:tc>
                  <a:txBody>
                    <a:bodyPr/>
                    <a:lstStyle/>
                    <a:p>
                      <a:pPr indent="0" lvl="0" marL="0" rtl="0" algn="l">
                        <a:spcBef>
                          <a:spcPts val="0"/>
                        </a:spcBef>
                        <a:spcAft>
                          <a:spcPts val="0"/>
                        </a:spcAft>
                        <a:buNone/>
                      </a:pPr>
                      <a:r>
                        <a:rPr lang="en"/>
                        <a:t>a</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
        <p:nvSpPr>
          <p:cNvPr id="279" name="Google Shape;279;p29"/>
          <p:cNvSpPr/>
          <p:nvPr/>
        </p:nvSpPr>
        <p:spPr>
          <a:xfrm flipH="1">
            <a:off x="1219917" y="762525"/>
            <a:ext cx="4093534" cy="808190"/>
          </a:xfrm>
          <a:custGeom>
            <a:rect b="b" l="l" r="r" t="t"/>
            <a:pathLst>
              <a:path extrusionOk="0" h="32984" w="215733">
                <a:moveTo>
                  <a:pt x="0" y="32984"/>
                </a:moveTo>
                <a:cubicBezTo>
                  <a:pt x="8279" y="28526"/>
                  <a:pt x="29147" y="11528"/>
                  <a:pt x="49672" y="6238"/>
                </a:cubicBezTo>
                <a:cubicBezTo>
                  <a:pt x="70197" y="948"/>
                  <a:pt x="95473" y="-1746"/>
                  <a:pt x="123150" y="1242"/>
                </a:cubicBezTo>
                <a:cubicBezTo>
                  <a:pt x="150827" y="4230"/>
                  <a:pt x="200303" y="20346"/>
                  <a:pt x="215733" y="24167"/>
                </a:cubicBezTo>
              </a:path>
            </a:pathLst>
          </a:custGeom>
          <a:noFill/>
          <a:ln cap="flat" cmpd="sng" w="38100">
            <a:solidFill>
              <a:srgbClr val="FF0000"/>
            </a:solidFill>
            <a:prstDash val="solid"/>
            <a:round/>
            <a:headEnd len="med" w="med" type="none"/>
            <a:tailEnd len="med" w="med" type="stealth"/>
          </a:ln>
        </p:spPr>
      </p:sp>
      <p:sp>
        <p:nvSpPr>
          <p:cNvPr id="280" name="Google Shape;280;p29"/>
          <p:cNvSpPr txBox="1"/>
          <p:nvPr/>
        </p:nvSpPr>
        <p:spPr>
          <a:xfrm>
            <a:off x="3078600" y="387825"/>
            <a:ext cx="897600" cy="37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Text1</a:t>
            </a:r>
            <a:endParaRPr>
              <a:solidFill>
                <a:srgbClr val="FF0000"/>
              </a:solidFill>
            </a:endParaRPr>
          </a:p>
        </p:txBody>
      </p:sp>
      <p:pic>
        <p:nvPicPr>
          <p:cNvPr id="281" name="Google Shape;281;p29"/>
          <p:cNvPicPr preferRelativeResize="0"/>
          <p:nvPr/>
        </p:nvPicPr>
        <p:blipFill rotWithShape="1">
          <a:blip r:embed="rId3">
            <a:alphaModFix/>
          </a:blip>
          <a:srcRect b="0" l="0" r="0" t="0"/>
          <a:stretch/>
        </p:blipFill>
        <p:spPr>
          <a:xfrm>
            <a:off x="718879" y="2626236"/>
            <a:ext cx="1258875" cy="1774608"/>
          </a:xfrm>
          <a:prstGeom prst="rect">
            <a:avLst/>
          </a:prstGeom>
          <a:noFill/>
          <a:ln>
            <a:noFill/>
          </a:ln>
        </p:spPr>
      </p:pic>
      <p:sp>
        <p:nvSpPr>
          <p:cNvPr id="282" name="Google Shape;282;p29"/>
          <p:cNvSpPr/>
          <p:nvPr/>
        </p:nvSpPr>
        <p:spPr>
          <a:xfrm>
            <a:off x="2677250" y="146875"/>
            <a:ext cx="5684700" cy="2564400"/>
          </a:xfrm>
          <a:prstGeom prst="wedgeRoundRectCallout">
            <a:avLst>
              <a:gd fmla="val -59999" name="adj1"/>
              <a:gd fmla="val 76364"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Zusammenfassung:</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Bei größeren Datenmengen, z.B. strings oder arrays müssen die Daten nicht unbedingt Byte für Byte einzeln an z.B. eine Anzeige übergeben werden. Meist genügt es dem Anzeigeprogrammteil die Adresse, wo die Daten zu finden sind, mit zu teilen. </a:t>
            </a:r>
            <a:endParaRPr>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Diese Adresse wird auch </a:t>
            </a:r>
            <a:r>
              <a:rPr b="1" lang="en" sz="1800">
                <a:solidFill>
                  <a:srgbClr val="FF0000"/>
                </a:solidFill>
              </a:rPr>
              <a:t>Referenz</a:t>
            </a:r>
            <a:r>
              <a:rPr b="1" lang="en">
                <a:solidFill>
                  <a:srgbClr val="0000FF"/>
                </a:solidFill>
              </a:rPr>
              <a:t> </a:t>
            </a:r>
            <a:r>
              <a:rPr lang="en">
                <a:solidFill>
                  <a:srgbClr val="0000FF"/>
                </a:solidFill>
              </a:rPr>
              <a:t>genannt.</a:t>
            </a:r>
            <a:endParaRPr>
              <a:solidFill>
                <a:srgbClr val="0000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6"/>
          <p:cNvSpPr/>
          <p:nvPr/>
        </p:nvSpPr>
        <p:spPr>
          <a:xfrm>
            <a:off x="941451" y="1010900"/>
            <a:ext cx="2725200" cy="864300"/>
          </a:xfrm>
          <a:prstGeom prst="wedgeRoundRectCallout">
            <a:avLst>
              <a:gd fmla="val 61052" name="adj1"/>
              <a:gd fmla="val -41140"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Es soll erst das Wort “Hallo” auf das LCD-Display ausgegeben werden</a:t>
            </a:r>
            <a:endParaRPr b="0" i="0" sz="1400" u="none" cap="none" strike="noStrike">
              <a:solidFill>
                <a:srgbClr val="0000FF"/>
              </a:solidFill>
              <a:latin typeface="Arial"/>
              <a:ea typeface="Arial"/>
              <a:cs typeface="Arial"/>
              <a:sym typeface="Arial"/>
            </a:endParaRPr>
          </a:p>
        </p:txBody>
      </p:sp>
      <p:pic>
        <p:nvPicPr>
          <p:cNvPr id="35" name="Google Shape;35;p6"/>
          <p:cNvPicPr preferRelativeResize="0"/>
          <p:nvPr/>
        </p:nvPicPr>
        <p:blipFill>
          <a:blip r:embed="rId3">
            <a:alphaModFix/>
          </a:blip>
          <a:stretch>
            <a:fillRect/>
          </a:stretch>
        </p:blipFill>
        <p:spPr>
          <a:xfrm>
            <a:off x="5457625" y="152400"/>
            <a:ext cx="1890225" cy="4838699"/>
          </a:xfrm>
          <a:prstGeom prst="rect">
            <a:avLst/>
          </a:prstGeom>
          <a:noFill/>
          <a:ln>
            <a:noFill/>
          </a:ln>
        </p:spPr>
      </p:pic>
      <p:pic>
        <p:nvPicPr>
          <p:cNvPr id="36" name="Google Shape;36;p6"/>
          <p:cNvPicPr preferRelativeResize="0"/>
          <p:nvPr/>
        </p:nvPicPr>
        <p:blipFill rotWithShape="1">
          <a:blip r:embed="rId4">
            <a:alphaModFix/>
          </a:blip>
          <a:srcRect b="0" l="0" r="0" t="0"/>
          <a:stretch/>
        </p:blipFill>
        <p:spPr>
          <a:xfrm>
            <a:off x="4251129" y="497298"/>
            <a:ext cx="1258875" cy="177460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7"/>
          <p:cNvSpPr/>
          <p:nvPr/>
        </p:nvSpPr>
        <p:spPr>
          <a:xfrm>
            <a:off x="941451" y="1010900"/>
            <a:ext cx="2725200" cy="864300"/>
          </a:xfrm>
          <a:prstGeom prst="wedgeRoundRectCallout">
            <a:avLst>
              <a:gd fmla="val 67523" name="adj1"/>
              <a:gd fmla="val 2007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Dann wird auf Taste PA10=1 gewartet</a:t>
            </a:r>
            <a:endParaRPr b="0" i="0" sz="1400" u="none" cap="none" strike="noStrike">
              <a:solidFill>
                <a:srgbClr val="0000FF"/>
              </a:solidFill>
              <a:latin typeface="Arial"/>
              <a:ea typeface="Arial"/>
              <a:cs typeface="Arial"/>
              <a:sym typeface="Arial"/>
            </a:endParaRPr>
          </a:p>
        </p:txBody>
      </p:sp>
      <p:pic>
        <p:nvPicPr>
          <p:cNvPr id="42" name="Google Shape;42;p7"/>
          <p:cNvPicPr preferRelativeResize="0"/>
          <p:nvPr/>
        </p:nvPicPr>
        <p:blipFill>
          <a:blip r:embed="rId3">
            <a:alphaModFix/>
          </a:blip>
          <a:stretch>
            <a:fillRect/>
          </a:stretch>
        </p:blipFill>
        <p:spPr>
          <a:xfrm>
            <a:off x="5457625" y="152400"/>
            <a:ext cx="1890225" cy="4838699"/>
          </a:xfrm>
          <a:prstGeom prst="rect">
            <a:avLst/>
          </a:prstGeom>
          <a:noFill/>
          <a:ln>
            <a:noFill/>
          </a:ln>
        </p:spPr>
      </p:pic>
      <p:pic>
        <p:nvPicPr>
          <p:cNvPr id="43" name="Google Shape;43;p7"/>
          <p:cNvPicPr preferRelativeResize="0"/>
          <p:nvPr/>
        </p:nvPicPr>
        <p:blipFill rotWithShape="1">
          <a:blip r:embed="rId4">
            <a:alphaModFix/>
          </a:blip>
          <a:srcRect b="0" l="0" r="0" t="0"/>
          <a:stretch/>
        </p:blipFill>
        <p:spPr>
          <a:xfrm>
            <a:off x="4235504" y="1092448"/>
            <a:ext cx="1258875" cy="17746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8"/>
          <p:cNvSpPr/>
          <p:nvPr/>
        </p:nvSpPr>
        <p:spPr>
          <a:xfrm>
            <a:off x="941451" y="1010900"/>
            <a:ext cx="2725200" cy="864300"/>
          </a:xfrm>
          <a:prstGeom prst="wedgeRoundRectCallout">
            <a:avLst>
              <a:gd fmla="val 69410" name="adj1"/>
              <a:gd fmla="val 7873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Dann wird auf Taste PA10=0 gewartet</a:t>
            </a:r>
            <a:endParaRPr b="0" i="0" sz="1400" u="none" cap="none" strike="noStrike">
              <a:solidFill>
                <a:srgbClr val="0000FF"/>
              </a:solidFill>
              <a:latin typeface="Arial"/>
              <a:ea typeface="Arial"/>
              <a:cs typeface="Arial"/>
              <a:sym typeface="Arial"/>
            </a:endParaRPr>
          </a:p>
        </p:txBody>
      </p:sp>
      <p:pic>
        <p:nvPicPr>
          <p:cNvPr id="49" name="Google Shape;49;p8"/>
          <p:cNvPicPr preferRelativeResize="0"/>
          <p:nvPr/>
        </p:nvPicPr>
        <p:blipFill>
          <a:blip r:embed="rId3">
            <a:alphaModFix/>
          </a:blip>
          <a:stretch>
            <a:fillRect/>
          </a:stretch>
        </p:blipFill>
        <p:spPr>
          <a:xfrm>
            <a:off x="5457625" y="152400"/>
            <a:ext cx="1890225" cy="4838699"/>
          </a:xfrm>
          <a:prstGeom prst="rect">
            <a:avLst/>
          </a:prstGeom>
          <a:noFill/>
          <a:ln>
            <a:noFill/>
          </a:ln>
        </p:spPr>
      </p:pic>
      <p:pic>
        <p:nvPicPr>
          <p:cNvPr id="50" name="Google Shape;50;p8"/>
          <p:cNvPicPr preferRelativeResize="0"/>
          <p:nvPr/>
        </p:nvPicPr>
        <p:blipFill rotWithShape="1">
          <a:blip r:embed="rId4">
            <a:alphaModFix/>
          </a:blip>
          <a:srcRect b="0" l="0" r="0" t="0"/>
          <a:stretch/>
        </p:blipFill>
        <p:spPr>
          <a:xfrm>
            <a:off x="4264904" y="1743223"/>
            <a:ext cx="1258875" cy="177460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9"/>
          <p:cNvSpPr/>
          <p:nvPr/>
        </p:nvSpPr>
        <p:spPr>
          <a:xfrm>
            <a:off x="890026" y="1569350"/>
            <a:ext cx="2725200" cy="864300"/>
          </a:xfrm>
          <a:prstGeom prst="wedgeRoundRectCallout">
            <a:avLst>
              <a:gd fmla="val 69410" name="adj1"/>
              <a:gd fmla="val 7873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Dann wird das Wort “Welt” auf das LCD-Display ausgegeben</a:t>
            </a:r>
            <a:endParaRPr b="0" i="0" sz="1400" u="none" cap="none" strike="noStrike">
              <a:solidFill>
                <a:srgbClr val="0000FF"/>
              </a:solidFill>
              <a:latin typeface="Arial"/>
              <a:ea typeface="Arial"/>
              <a:cs typeface="Arial"/>
              <a:sym typeface="Arial"/>
            </a:endParaRPr>
          </a:p>
        </p:txBody>
      </p:sp>
      <p:pic>
        <p:nvPicPr>
          <p:cNvPr id="56" name="Google Shape;56;p9"/>
          <p:cNvPicPr preferRelativeResize="0"/>
          <p:nvPr/>
        </p:nvPicPr>
        <p:blipFill>
          <a:blip r:embed="rId3">
            <a:alphaModFix/>
          </a:blip>
          <a:stretch>
            <a:fillRect/>
          </a:stretch>
        </p:blipFill>
        <p:spPr>
          <a:xfrm>
            <a:off x="5457625" y="152400"/>
            <a:ext cx="1890225" cy="4838699"/>
          </a:xfrm>
          <a:prstGeom prst="rect">
            <a:avLst/>
          </a:prstGeom>
          <a:noFill/>
          <a:ln>
            <a:noFill/>
          </a:ln>
        </p:spPr>
      </p:pic>
      <p:pic>
        <p:nvPicPr>
          <p:cNvPr id="57" name="Google Shape;57;p9"/>
          <p:cNvPicPr preferRelativeResize="0"/>
          <p:nvPr/>
        </p:nvPicPr>
        <p:blipFill rotWithShape="1">
          <a:blip r:embed="rId4">
            <a:alphaModFix/>
          </a:blip>
          <a:srcRect b="0" l="0" r="0" t="0"/>
          <a:stretch/>
        </p:blipFill>
        <p:spPr>
          <a:xfrm>
            <a:off x="4264904" y="2331048"/>
            <a:ext cx="1258875" cy="17746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0"/>
          <p:cNvSpPr/>
          <p:nvPr/>
        </p:nvSpPr>
        <p:spPr>
          <a:xfrm>
            <a:off x="890026" y="1569350"/>
            <a:ext cx="2725200" cy="864300"/>
          </a:xfrm>
          <a:prstGeom prst="wedgeRoundRectCallout">
            <a:avLst>
              <a:gd fmla="val 73724" name="adj1"/>
              <a:gd fmla="val 167147"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Erneut 2-mal warten, dann von vorne</a:t>
            </a:r>
            <a:endParaRPr b="0" i="0" sz="1400" u="none" cap="none" strike="noStrike">
              <a:solidFill>
                <a:srgbClr val="0000FF"/>
              </a:solidFill>
              <a:latin typeface="Arial"/>
              <a:ea typeface="Arial"/>
              <a:cs typeface="Arial"/>
              <a:sym typeface="Arial"/>
            </a:endParaRPr>
          </a:p>
        </p:txBody>
      </p:sp>
      <p:pic>
        <p:nvPicPr>
          <p:cNvPr id="63" name="Google Shape;63;p10"/>
          <p:cNvPicPr preferRelativeResize="0"/>
          <p:nvPr/>
        </p:nvPicPr>
        <p:blipFill>
          <a:blip r:embed="rId3">
            <a:alphaModFix/>
          </a:blip>
          <a:stretch>
            <a:fillRect/>
          </a:stretch>
        </p:blipFill>
        <p:spPr>
          <a:xfrm>
            <a:off x="5457625" y="152400"/>
            <a:ext cx="1890225" cy="4838699"/>
          </a:xfrm>
          <a:prstGeom prst="rect">
            <a:avLst/>
          </a:prstGeom>
          <a:noFill/>
          <a:ln>
            <a:noFill/>
          </a:ln>
        </p:spPr>
      </p:pic>
      <p:pic>
        <p:nvPicPr>
          <p:cNvPr id="64" name="Google Shape;64;p10"/>
          <p:cNvPicPr preferRelativeResize="0"/>
          <p:nvPr/>
        </p:nvPicPr>
        <p:blipFill rotWithShape="1">
          <a:blip r:embed="rId4">
            <a:alphaModFix/>
          </a:blip>
          <a:srcRect b="0" l="0" r="0" t="0"/>
          <a:stretch/>
        </p:blipFill>
        <p:spPr>
          <a:xfrm>
            <a:off x="4257554" y="3330373"/>
            <a:ext cx="1258875" cy="17746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1"/>
          <p:cNvSpPr/>
          <p:nvPr/>
        </p:nvSpPr>
        <p:spPr>
          <a:xfrm>
            <a:off x="890026" y="1569350"/>
            <a:ext cx="2725200" cy="864300"/>
          </a:xfrm>
          <a:prstGeom prst="wedgeRoundRectCallout">
            <a:avLst>
              <a:gd fmla="val 73724" name="adj1"/>
              <a:gd fmla="val 167147"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Wie könnte das funktionieren</a:t>
            </a:r>
            <a:endParaRPr b="0" i="0" sz="1400" u="none" cap="none" strike="noStrike">
              <a:solidFill>
                <a:srgbClr val="0000FF"/>
              </a:solidFill>
              <a:latin typeface="Arial"/>
              <a:ea typeface="Arial"/>
              <a:cs typeface="Arial"/>
              <a:sym typeface="Arial"/>
            </a:endParaRPr>
          </a:p>
        </p:txBody>
      </p:sp>
      <p:pic>
        <p:nvPicPr>
          <p:cNvPr id="70" name="Google Shape;70;p11"/>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2"/>
          <p:cNvSpPr/>
          <p:nvPr/>
        </p:nvSpPr>
        <p:spPr>
          <a:xfrm>
            <a:off x="5235075" y="1219750"/>
            <a:ext cx="3380100" cy="96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2"/>
          <p:cNvSpPr/>
          <p:nvPr/>
        </p:nvSpPr>
        <p:spPr>
          <a:xfrm>
            <a:off x="521676" y="3589975"/>
            <a:ext cx="2725200" cy="864300"/>
          </a:xfrm>
          <a:prstGeom prst="wedgeRoundRectCallout">
            <a:avLst>
              <a:gd fmla="val 86432" name="adj1"/>
              <a:gd fmla="val -14781" name="adj2"/>
              <a:gd fmla="val 0" name="adj3"/>
            </a:avLst>
          </a:prstGeom>
          <a:solidFill>
            <a:srgbClr val="FFFF00"/>
          </a:solidFill>
          <a:ln cap="flat" cmpd="sng" w="9525">
            <a:solidFill>
              <a:srgbClr val="15815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en">
                <a:solidFill>
                  <a:srgbClr val="0000FF"/>
                </a:solidFill>
              </a:rPr>
              <a:t>Ganz einfach!</a:t>
            </a:r>
            <a:endParaRPr>
              <a:solidFill>
                <a:srgbClr val="0000FF"/>
              </a:solidFill>
            </a:endParaRPr>
          </a:p>
        </p:txBody>
      </p:sp>
      <p:pic>
        <p:nvPicPr>
          <p:cNvPr id="77" name="Google Shape;77;p12"/>
          <p:cNvPicPr preferRelativeResize="0"/>
          <p:nvPr/>
        </p:nvPicPr>
        <p:blipFill rotWithShape="1">
          <a:blip r:embed="rId3">
            <a:alphaModFix/>
          </a:blip>
          <a:srcRect b="0" l="0" r="0" t="0"/>
          <a:stretch/>
        </p:blipFill>
        <p:spPr>
          <a:xfrm>
            <a:off x="4257554" y="3330373"/>
            <a:ext cx="1258875" cy="1774608"/>
          </a:xfrm>
          <a:prstGeom prst="rect">
            <a:avLst/>
          </a:prstGeom>
          <a:noFill/>
          <a:ln>
            <a:noFill/>
          </a:ln>
        </p:spPr>
      </p:pic>
      <p:sp>
        <p:nvSpPr>
          <p:cNvPr id="78" name="Google Shape;78;p12"/>
          <p:cNvSpPr/>
          <p:nvPr/>
        </p:nvSpPr>
        <p:spPr>
          <a:xfrm>
            <a:off x="580475" y="1153625"/>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Text1:</a:t>
            </a:r>
            <a:endParaRPr/>
          </a:p>
          <a:p>
            <a:pPr indent="0" lvl="0" marL="0" rtl="0" algn="l">
              <a:spcBef>
                <a:spcPts val="0"/>
              </a:spcBef>
              <a:spcAft>
                <a:spcPts val="0"/>
              </a:spcAft>
              <a:buNone/>
            </a:pPr>
            <a:r>
              <a:rPr lang="en"/>
              <a:t>“Hallo”</a:t>
            </a:r>
            <a:endParaRPr/>
          </a:p>
        </p:txBody>
      </p:sp>
      <p:sp>
        <p:nvSpPr>
          <p:cNvPr id="79" name="Google Shape;79;p12"/>
          <p:cNvSpPr/>
          <p:nvPr/>
        </p:nvSpPr>
        <p:spPr>
          <a:xfrm>
            <a:off x="580475" y="2283300"/>
            <a:ext cx="1535700" cy="808200"/>
          </a:xfrm>
          <a:prstGeom prst="verticalScroll">
            <a:avLst>
              <a:gd fmla="val 12500" name="adj"/>
            </a:avLst>
          </a:prstGeom>
          <a:solidFill>
            <a:srgbClr val="FFD966"/>
          </a:solidFill>
          <a:ln cap="flat" cmpd="sng" w="952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Text2:</a:t>
            </a:r>
            <a:endParaRPr/>
          </a:p>
          <a:p>
            <a:pPr indent="0" lvl="0" marL="0" rtl="0" algn="l">
              <a:spcBef>
                <a:spcPts val="0"/>
              </a:spcBef>
              <a:spcAft>
                <a:spcPts val="0"/>
              </a:spcAft>
              <a:buNone/>
            </a:pPr>
            <a:r>
              <a:rPr lang="en"/>
              <a:t>“Welt”</a:t>
            </a:r>
            <a:endParaRPr/>
          </a:p>
        </p:txBody>
      </p:sp>
      <p:graphicFrame>
        <p:nvGraphicFramePr>
          <p:cNvPr id="80" name="Google Shape;80;p12"/>
          <p:cNvGraphicFramePr/>
          <p:nvPr/>
        </p:nvGraphicFramePr>
        <p:xfrm>
          <a:off x="5313425" y="1316350"/>
          <a:ext cx="3000000" cy="3000000"/>
        </p:xfrm>
        <a:graphic>
          <a:graphicData uri="http://schemas.openxmlformats.org/drawingml/2006/table">
            <a:tbl>
              <a:tblPr>
                <a:noFill/>
                <a:tableStyleId>{F610F73E-78BA-4690-9EA1-ECA5362F26D2}</a:tableStyleId>
              </a:tblPr>
              <a:tblGrid>
                <a:gridCol w="402925"/>
                <a:gridCol w="402925"/>
                <a:gridCol w="402925"/>
                <a:gridCol w="402925"/>
                <a:gridCol w="402925"/>
                <a:gridCol w="402925"/>
                <a:gridCol w="402925"/>
                <a:gridCol w="402925"/>
              </a:tblGrid>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r h="357125">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c>
                  <a:txBody>
                    <a:bodyPr/>
                    <a:lstStyle/>
                    <a:p>
                      <a:pPr indent="0" lvl="0" marL="0" rtl="0" algn="l">
                        <a:spcBef>
                          <a:spcPts val="0"/>
                        </a:spcBef>
                        <a:spcAft>
                          <a:spcPts val="0"/>
                        </a:spcAft>
                        <a:buNone/>
                      </a:pPr>
                      <a:r>
                        <a:t/>
                      </a:r>
                      <a:endParaRPr/>
                    </a:p>
                  </a:txBody>
                  <a:tcPr marT="91425" marB="91425" marR="91425" marL="91425">
                    <a:solidFill>
                      <a:srgbClr val="FFFFFF"/>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