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5"/>
  </p:notesMasterIdLst>
  <p:sldIdLst>
    <p:sldId id="279"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2" r:id="rId19"/>
    <p:sldId id="273" r:id="rId20"/>
    <p:sldId id="276" r:id="rId21"/>
    <p:sldId id="277" r:id="rId22"/>
    <p:sldId id="274" r:id="rId23"/>
    <p:sldId id="275" r:id="rId2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281" autoAdjust="0"/>
  </p:normalViewPr>
  <p:slideViewPr>
    <p:cSldViewPr>
      <p:cViewPr varScale="1">
        <p:scale>
          <a:sx n="73" d="100"/>
          <a:sy n="73" d="100"/>
        </p:scale>
        <p:origin x="-272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59CFA24-9E90-44B4-8883-44C4095D86E3}" type="datetimeFigureOut">
              <a:rPr lang="de-DE" smtClean="0"/>
              <a:t>09.01.2017</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D6E64E9-B35A-49E7-98AA-B7214424FD94}" type="slidenum">
              <a:rPr lang="de-DE" smtClean="0"/>
              <a:t>‹Nr.›</a:t>
            </a:fld>
            <a:endParaRPr lang="de-DE"/>
          </a:p>
        </p:txBody>
      </p:sp>
    </p:spTree>
    <p:extLst>
      <p:ext uri="{BB962C8B-B14F-4D97-AF65-F5344CB8AC3E}">
        <p14:creationId xmlns:p14="http://schemas.microsoft.com/office/powerpoint/2010/main" val="375268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6034A3FE-F407-4DA9-B25A-D00042B366A7}" type="slidenum">
              <a:rPr lang="de-DE" altLang="de-DE">
                <a:latin typeface="Arial" charset="0"/>
              </a:rPr>
              <a:pPr eaLnBrk="1" hangingPunct="1">
                <a:spcBef>
                  <a:spcPct val="0"/>
                </a:spcBef>
              </a:pPr>
              <a:t>1</a:t>
            </a:fld>
            <a:endParaRPr lang="de-DE" altLang="de-DE">
              <a:latin typeface="Arial" charset="0"/>
            </a:endParaRPr>
          </a:p>
        </p:txBody>
      </p:sp>
      <p:sp>
        <p:nvSpPr>
          <p:cNvPr id="27651" name="Text Box 1"/>
          <p:cNvSpPr txBox="1">
            <a:spLocks noChangeArrowheads="1"/>
          </p:cNvSpPr>
          <p:nvPr/>
        </p:nvSpPr>
        <p:spPr bwMode="auto">
          <a:xfrm>
            <a:off x="3848100" y="9430226"/>
            <a:ext cx="2946400" cy="49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defTabSz="449263" eaLnBrk="1" fontAlgn="base" hangingPunct="1">
              <a:spcBef>
                <a:spcPct val="0"/>
              </a:spcBef>
              <a:spcAft>
                <a:spcPct val="0"/>
              </a:spcAft>
              <a:buSzPct val="100000"/>
            </a:pPr>
            <a:fld id="{ED6E3F68-3B0B-473F-9134-7279A2D130F0}" type="slidenum">
              <a:rPr lang="de-DE" altLang="de-DE" smtClean="0">
                <a:latin typeface="Arial" charset="0"/>
                <a:ea typeface="Microsoft YaHei" charset="-122"/>
                <a:cs typeface="Arial" charset="0"/>
              </a:rPr>
              <a:pPr algn="r" defTabSz="449263" eaLnBrk="1" fontAlgn="base" hangingPunct="1">
                <a:spcBef>
                  <a:spcPct val="0"/>
                </a:spcBef>
                <a:spcAft>
                  <a:spcPct val="0"/>
                </a:spcAft>
                <a:buSzPct val="100000"/>
              </a:pPr>
              <a:t>1</a:t>
            </a:fld>
            <a:endParaRPr lang="de-DE" altLang="de-DE" smtClean="0">
              <a:latin typeface="Arial" charset="0"/>
              <a:ea typeface="Microsoft YaHei" charset="-122"/>
              <a:cs typeface="Arial" charset="0"/>
            </a:endParaRPr>
          </a:p>
        </p:txBody>
      </p:sp>
      <p:sp>
        <p:nvSpPr>
          <p:cNvPr id="27652" name="Rectangle 2"/>
          <p:cNvSpPr>
            <a:spLocks noChangeArrowheads="1" noTextEdit="1"/>
          </p:cNvSpPr>
          <p:nvPr>
            <p:ph type="sldImg"/>
          </p:nvPr>
        </p:nvSpPr>
        <p:spPr>
          <a:xfrm>
            <a:off x="917575" y="746125"/>
            <a:ext cx="4960938" cy="37226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Text Box 3"/>
          <p:cNvSpPr txBox="1">
            <a:spLocks noChangeArrowheads="1"/>
          </p:cNvSpPr>
          <p:nvPr/>
        </p:nvSpPr>
        <p:spPr bwMode="auto">
          <a:xfrm>
            <a:off x="679450" y="4715113"/>
            <a:ext cx="5437188" cy="4467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de-DE" altLang="de-DE" sz="2800" smtClean="0">
              <a:solidFill>
                <a:prstClr val="white"/>
              </a:solidFill>
              <a:latin typeface="Arial Narrow" pitchFamily="32" charset="0"/>
              <a:ea typeface="Microsoft YaHei" charset="-122"/>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t>Im Praxismodul</a:t>
            </a:r>
            <a:r>
              <a:rPr lang="de-DE" sz="1000" baseline="0" dirty="0" smtClean="0"/>
              <a:t> zeigen unterschiedliche Schulen ihre Schulentwicklungsprozesse. Sie dokumentieren, was Ausgangspunkt ihres Prozesses war, welche Schritte wie gegangen wurden, welche Meilensteine erreicht und welche Stolpersteine bewältigt wurden. </a:t>
            </a:r>
          </a:p>
          <a:p>
            <a:endParaRPr lang="de-DE" sz="1000" baseline="0" dirty="0" smtClean="0"/>
          </a:p>
          <a:p>
            <a:r>
              <a:rPr lang="de-DE" sz="1000" baseline="0" dirty="0" smtClean="0"/>
              <a:t>Diese Beispiele sollen Mut machen, die eigene Schule und sich selbst zu hinterfragen und die Lehr- und Lernkultur in kleinen Schritten gemeinsam zu entwickeln. Sie geben Orientierung, wenn man sich als Schule dazu entschieden hat, sich einem Veränderungsprozess zu unterziehen.  Die oben abgebildete Vorlage kann dabei unterstützen, den eigenen Schulentwicklungsprozess zu visualisieren.</a:t>
            </a:r>
            <a:endParaRPr lang="de-DE" sz="1000" dirty="0"/>
          </a:p>
        </p:txBody>
      </p:sp>
      <p:sp>
        <p:nvSpPr>
          <p:cNvPr id="4" name="Foliennummernplatzhalter 3"/>
          <p:cNvSpPr>
            <a:spLocks noGrp="1"/>
          </p:cNvSpPr>
          <p:nvPr>
            <p:ph type="sldNum" sz="quarter" idx="10"/>
          </p:nvPr>
        </p:nvSpPr>
        <p:spPr/>
        <p:txBody>
          <a:bodyPr/>
          <a:lstStyle/>
          <a:p>
            <a:fld id="{7F322DED-3AC4-4FB0-A831-17453FEBE125}"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2436656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12813" eaLnBrk="0" hangingPunct="0">
              <a:defRPr sz="2800">
                <a:solidFill>
                  <a:schemeClr val="bg1"/>
                </a:solidFill>
                <a:latin typeface="Arial Narrow" pitchFamily="34" charset="0"/>
              </a:defRPr>
            </a:lvl1pPr>
            <a:lvl2pPr marL="742950" indent="-285750" defTabSz="912813" eaLnBrk="0" hangingPunct="0">
              <a:defRPr sz="2800">
                <a:solidFill>
                  <a:schemeClr val="bg1"/>
                </a:solidFill>
                <a:latin typeface="Arial Narrow" pitchFamily="34" charset="0"/>
              </a:defRPr>
            </a:lvl2pPr>
            <a:lvl3pPr marL="1143000" indent="-228600" defTabSz="912813" eaLnBrk="0" hangingPunct="0">
              <a:defRPr sz="2800">
                <a:solidFill>
                  <a:schemeClr val="bg1"/>
                </a:solidFill>
                <a:latin typeface="Arial Narrow" pitchFamily="34" charset="0"/>
              </a:defRPr>
            </a:lvl3pPr>
            <a:lvl4pPr marL="1600200" indent="-228600" defTabSz="912813" eaLnBrk="0" hangingPunct="0">
              <a:defRPr sz="2800">
                <a:solidFill>
                  <a:schemeClr val="bg1"/>
                </a:solidFill>
                <a:latin typeface="Arial Narrow" pitchFamily="34" charset="0"/>
              </a:defRPr>
            </a:lvl4pPr>
            <a:lvl5pPr marL="2057400" indent="-228600" defTabSz="912813" eaLnBrk="0" hangingPunct="0">
              <a:defRPr sz="2800">
                <a:solidFill>
                  <a:schemeClr val="bg1"/>
                </a:solidFill>
                <a:latin typeface="Arial Narrow" pitchFamily="34" charset="0"/>
              </a:defRPr>
            </a:lvl5pPr>
            <a:lvl6pPr marL="2514600" indent="-228600" defTabSz="912813" eaLnBrk="0" fontAlgn="base" hangingPunct="0">
              <a:spcBef>
                <a:spcPct val="0"/>
              </a:spcBef>
              <a:spcAft>
                <a:spcPct val="0"/>
              </a:spcAft>
              <a:defRPr sz="2800">
                <a:solidFill>
                  <a:schemeClr val="bg1"/>
                </a:solidFill>
                <a:latin typeface="Arial Narrow" pitchFamily="34" charset="0"/>
              </a:defRPr>
            </a:lvl6pPr>
            <a:lvl7pPr marL="2971800" indent="-228600" defTabSz="912813" eaLnBrk="0" fontAlgn="base" hangingPunct="0">
              <a:spcBef>
                <a:spcPct val="0"/>
              </a:spcBef>
              <a:spcAft>
                <a:spcPct val="0"/>
              </a:spcAft>
              <a:defRPr sz="2800">
                <a:solidFill>
                  <a:schemeClr val="bg1"/>
                </a:solidFill>
                <a:latin typeface="Arial Narrow" pitchFamily="34" charset="0"/>
              </a:defRPr>
            </a:lvl7pPr>
            <a:lvl8pPr marL="3429000" indent="-228600" defTabSz="912813" eaLnBrk="0" fontAlgn="base" hangingPunct="0">
              <a:spcBef>
                <a:spcPct val="0"/>
              </a:spcBef>
              <a:spcAft>
                <a:spcPct val="0"/>
              </a:spcAft>
              <a:defRPr sz="2800">
                <a:solidFill>
                  <a:schemeClr val="bg1"/>
                </a:solidFill>
                <a:latin typeface="Arial Narrow" pitchFamily="34" charset="0"/>
              </a:defRPr>
            </a:lvl8pPr>
            <a:lvl9pPr marL="3886200" indent="-228600" defTabSz="912813" eaLnBrk="0" fontAlgn="base" hangingPunct="0">
              <a:spcBef>
                <a:spcPct val="0"/>
              </a:spcBef>
              <a:spcAft>
                <a:spcPct val="0"/>
              </a:spcAft>
              <a:defRPr sz="2800">
                <a:solidFill>
                  <a:schemeClr val="bg1"/>
                </a:solidFill>
                <a:latin typeface="Arial Narrow" pitchFamily="34" charset="0"/>
              </a:defRPr>
            </a:lvl9pPr>
          </a:lstStyle>
          <a:p>
            <a:pPr eaLnBrk="1" hangingPunct="1"/>
            <a:fld id="{47F19226-6B85-4517-95C5-F0406A53FDCF}" type="slidenum">
              <a:rPr lang="de-DE" altLang="de-DE" sz="1200">
                <a:solidFill>
                  <a:prstClr val="black"/>
                </a:solidFill>
                <a:latin typeface="Arial" charset="0"/>
              </a:rPr>
              <a:pPr eaLnBrk="1" hangingPunct="1"/>
              <a:t>11</a:t>
            </a:fld>
            <a:endParaRPr lang="de-DE" altLang="de-DE" sz="1200">
              <a:solidFill>
                <a:prstClr val="black"/>
              </a:solidFill>
              <a:latin typeface="Arial" charset="0"/>
            </a:endParaRPr>
          </a:p>
        </p:txBody>
      </p:sp>
      <p:sp>
        <p:nvSpPr>
          <p:cNvPr id="9219" name="Rectangle 2"/>
          <p:cNvSpPr>
            <a:spLocks noGrp="1" noRot="1" noChangeAspect="1" noChangeArrowheads="1" noTextEdit="1"/>
          </p:cNvSpPr>
          <p:nvPr>
            <p:ph type="sldImg"/>
          </p:nvPr>
        </p:nvSpPr>
        <p:spPr>
          <a:xfrm>
            <a:off x="917575" y="744538"/>
            <a:ext cx="4962525" cy="3722687"/>
          </a:xfrm>
          <a:ln/>
        </p:spPr>
      </p:sp>
      <p:sp>
        <p:nvSpPr>
          <p:cNvPr id="9220" name="Rectangle 3"/>
          <p:cNvSpPr>
            <a:spLocks noGrp="1" noChangeArrowheads="1"/>
          </p:cNvSpPr>
          <p:nvPr>
            <p:ph type="body" idx="1"/>
          </p:nvPr>
        </p:nvSpPr>
        <p:spPr>
          <a:noFill/>
        </p:spPr>
        <p:txBody>
          <a:bodyPr/>
          <a:lstStyle/>
          <a:p>
            <a:pPr eaLnBrk="1" hangingPunct="1"/>
            <a:r>
              <a:rPr lang="de-DE" altLang="de-DE" sz="1000" b="0" dirty="0" smtClean="0"/>
              <a:t>Als weiteren</a:t>
            </a:r>
            <a:r>
              <a:rPr lang="de-DE" altLang="de-DE" sz="1000" b="0" baseline="0" dirty="0" smtClean="0"/>
              <a:t> Schritt der Unterstützung finden sich i</a:t>
            </a:r>
            <a:r>
              <a:rPr lang="de-DE" altLang="de-DE" sz="1000" b="0" dirty="0" smtClean="0"/>
              <a:t>m Praxismodul Materialien und Impulse</a:t>
            </a:r>
            <a:r>
              <a:rPr lang="de-DE" altLang="de-DE" sz="1000" b="0" baseline="0" dirty="0" smtClean="0"/>
              <a:t> unterschiedlicher Schulen zu folgenden Bereichen:</a:t>
            </a:r>
          </a:p>
          <a:p>
            <a:pPr eaLnBrk="1" hangingPunct="1"/>
            <a:endParaRPr lang="de-DE" altLang="de-DE" sz="1000" dirty="0" smtClean="0"/>
          </a:p>
          <a:p>
            <a:pPr marL="171450" indent="-171450" eaLnBrk="1" hangingPunct="1">
              <a:buFontTx/>
              <a:buChar char="-"/>
            </a:pPr>
            <a:r>
              <a:rPr lang="de-DE" altLang="de-DE" sz="1000" baseline="0" dirty="0" smtClean="0"/>
              <a:t>Das </a:t>
            </a:r>
            <a:r>
              <a:rPr lang="de-DE" altLang="de-DE" sz="1000" baseline="0" dirty="0" smtClean="0"/>
              <a:t>Organisieren und Strukturieren von Zeitfenstern für Phasen des eigenverantwortlichen und kooperativen Lernens (z</a:t>
            </a:r>
            <a:r>
              <a:rPr lang="de-DE" altLang="de-DE" sz="1000" baseline="0" dirty="0" smtClean="0"/>
              <a:t>. B</a:t>
            </a:r>
            <a:r>
              <a:rPr lang="de-DE" altLang="de-DE" sz="1000" baseline="0" dirty="0" smtClean="0"/>
              <a:t>. Stundenpläne, Lernpläne, Wochenpläne usw</a:t>
            </a:r>
            <a:r>
              <a:rPr lang="de-DE" altLang="de-DE" sz="1000" baseline="0" dirty="0" smtClean="0"/>
              <a:t>.).</a:t>
            </a:r>
            <a:endParaRPr lang="de-DE" altLang="de-DE" sz="1000" baseline="0" dirty="0" smtClean="0"/>
          </a:p>
          <a:p>
            <a:pPr marL="171450" indent="-171450" eaLnBrk="1" hangingPunct="1">
              <a:buFontTx/>
              <a:buChar char="-"/>
            </a:pPr>
            <a:endParaRPr lang="de-DE" altLang="de-DE" sz="1000" dirty="0" smtClean="0"/>
          </a:p>
          <a:p>
            <a:pPr marL="171450" indent="-171450" eaLnBrk="1" hangingPunct="1">
              <a:buFontTx/>
              <a:buChar char="-"/>
            </a:pPr>
            <a:r>
              <a:rPr lang="de-DE" altLang="de-DE" sz="1000" dirty="0" smtClean="0"/>
              <a:t>Das </a:t>
            </a:r>
            <a:r>
              <a:rPr lang="de-DE" altLang="de-DE" sz="1000" b="0" dirty="0" smtClean="0"/>
              <a:t>Initiieren von Lernprozessen </a:t>
            </a:r>
            <a:r>
              <a:rPr lang="de-DE" altLang="de-DE" sz="1000" dirty="0" smtClean="0"/>
              <a:t>mit einer anregenden Umgebung</a:t>
            </a:r>
            <a:r>
              <a:rPr lang="de-DE" altLang="de-DE" sz="1000" baseline="0" dirty="0" smtClean="0"/>
              <a:t> und</a:t>
            </a:r>
            <a:r>
              <a:rPr lang="de-DE" altLang="de-DE" sz="1000" dirty="0" smtClean="0"/>
              <a:t> einer klaren </a:t>
            </a:r>
            <a:r>
              <a:rPr lang="de-DE" altLang="de-DE" sz="1000" dirty="0" smtClean="0"/>
              <a:t>Unterrichtsorganisation.</a:t>
            </a:r>
            <a:endParaRPr lang="de-DE" altLang="de-DE" sz="1000" dirty="0" smtClean="0"/>
          </a:p>
          <a:p>
            <a:pPr marL="171450" indent="-171450" eaLnBrk="1" hangingPunct="1">
              <a:buFontTx/>
              <a:buChar char="-"/>
            </a:pPr>
            <a:endParaRPr lang="de-DE" altLang="de-DE" sz="1000" dirty="0" smtClean="0"/>
          </a:p>
          <a:p>
            <a:pPr marL="171450" indent="-171450" eaLnBrk="1" hangingPunct="1">
              <a:buFontTx/>
              <a:buChar char="-"/>
            </a:pPr>
            <a:r>
              <a:rPr lang="de-DE" altLang="de-DE" sz="1000" dirty="0" smtClean="0"/>
              <a:t>Das </a:t>
            </a:r>
            <a:r>
              <a:rPr lang="de-DE" altLang="de-DE" sz="1000" b="0" dirty="0" smtClean="0"/>
              <a:t>Sichtbarmachen von Lernprozessen</a:t>
            </a:r>
            <a:r>
              <a:rPr lang="de-DE" altLang="de-DE" sz="1000" b="0" baseline="0" dirty="0" smtClean="0"/>
              <a:t> - </a:t>
            </a:r>
            <a:r>
              <a:rPr lang="de-DE" altLang="de-DE" sz="1000" baseline="0" dirty="0" smtClean="0"/>
              <a:t>zum Einen für die Schülerinnen und Schüler selbst und zum Anderen für die Lehrkräfte -  in Form unterschiedlicher Möglichkeiten der </a:t>
            </a:r>
            <a:r>
              <a:rPr lang="de-DE" altLang="de-DE" sz="1000" baseline="0" dirty="0" smtClean="0"/>
              <a:t>Dokumentation.</a:t>
            </a:r>
            <a:endParaRPr lang="de-DE" altLang="de-DE" sz="1000" baseline="0" dirty="0" smtClean="0"/>
          </a:p>
          <a:p>
            <a:pPr eaLnBrk="1" hangingPunct="1"/>
            <a:endParaRPr lang="de-DE" altLang="de-DE" sz="1000" dirty="0" smtClean="0"/>
          </a:p>
          <a:p>
            <a:pPr marL="171450" indent="-171450" eaLnBrk="1" hangingPunct="1">
              <a:buFontTx/>
              <a:buChar char="-"/>
            </a:pPr>
            <a:r>
              <a:rPr lang="de-DE" altLang="de-DE" sz="1000" dirty="0" smtClean="0"/>
              <a:t>Das </a:t>
            </a:r>
            <a:r>
              <a:rPr lang="de-DE" altLang="de-DE" sz="1000" dirty="0" smtClean="0"/>
              <a:t>Reflektieren von Lernprozessen im gemeinsamen Gespräch auf</a:t>
            </a:r>
            <a:r>
              <a:rPr lang="de-DE" altLang="de-DE" sz="1000" baseline="0" dirty="0" smtClean="0"/>
              <a:t> der Grundlage einer wertschätzenden </a:t>
            </a:r>
            <a:r>
              <a:rPr lang="de-DE" altLang="de-DE" sz="1000" baseline="0" dirty="0" smtClean="0"/>
              <a:t>Rückmeldekultur.</a:t>
            </a:r>
            <a:endParaRPr lang="de-DE" altLang="de-DE" sz="1000" dirty="0" smtClean="0"/>
          </a:p>
          <a:p>
            <a:pPr marL="0" indent="0" eaLnBrk="1" hangingPunct="1">
              <a:buFontTx/>
              <a:buNone/>
            </a:pPr>
            <a:endParaRPr lang="de-DE" altLang="de-DE" sz="1000" dirty="0" smtClean="0"/>
          </a:p>
          <a:p>
            <a:pPr marL="0" indent="0" eaLnBrk="1" hangingPunct="1">
              <a:buFontTx/>
              <a:buNone/>
            </a:pPr>
            <a:r>
              <a:rPr lang="de-DE" altLang="de-DE" sz="1000" dirty="0" smtClean="0"/>
              <a:t>Ziel der Handreichung ist, eine ganz breite Palette an Möglichkeiten anzubieten. Jede Schule entscheidet dann, was zu ihr und ihrer Lerngruppe passt. </a:t>
            </a:r>
          </a:p>
          <a:p>
            <a:pPr marL="0" indent="0" eaLnBrk="1" hangingPunct="1">
              <a:buFontTx/>
              <a:buNone/>
            </a:pPr>
            <a:r>
              <a:rPr lang="de-DE" altLang="de-DE" sz="1000" dirty="0" smtClean="0"/>
              <a:t>Es gibt hier nicht </a:t>
            </a:r>
            <a:r>
              <a:rPr lang="de-DE" altLang="de-DE" sz="1000" b="1" dirty="0" smtClean="0"/>
              <a:t>den</a:t>
            </a:r>
            <a:r>
              <a:rPr lang="de-DE" altLang="de-DE" sz="1000" dirty="0" smtClean="0"/>
              <a:t> richtigen Weg.</a:t>
            </a:r>
          </a:p>
        </p:txBody>
      </p:sp>
    </p:spTree>
    <p:extLst>
      <p:ext uri="{BB962C8B-B14F-4D97-AF65-F5344CB8AC3E}">
        <p14:creationId xmlns:p14="http://schemas.microsoft.com/office/powerpoint/2010/main" val="493692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t>Ein erster Schritt zum</a:t>
            </a:r>
            <a:r>
              <a:rPr lang="de-DE" sz="1000" baseline="0" dirty="0" smtClean="0"/>
              <a:t> eigenverantwortlichen </a:t>
            </a:r>
            <a:r>
              <a:rPr lang="de-DE" sz="1000" dirty="0" smtClean="0"/>
              <a:t>Lernen kann die </a:t>
            </a:r>
            <a:r>
              <a:rPr lang="de-DE" sz="1000" b="0" dirty="0" smtClean="0"/>
              <a:t>Öffnung des Stundentableaus und des Unterrichts sein</a:t>
            </a:r>
            <a:r>
              <a:rPr lang="de-DE" sz="1000" dirty="0" smtClean="0"/>
              <a:t>. Diese Öffnung vollzieht sich auf mehreren Ebenen und umfasst die gesamte Unterrichtsorganisation: sozial, organisatorisch, inhaltlich und methodisch. Die Module sollen</a:t>
            </a:r>
            <a:r>
              <a:rPr lang="de-DE" sz="1000" baseline="0" dirty="0" smtClean="0"/>
              <a:t> Mut machen, kleine und machbare Schritte der Öffnung zu gehen, in denen dann auch Freiräume entstehen, z</a:t>
            </a:r>
            <a:r>
              <a:rPr lang="de-DE" sz="1000" baseline="0" dirty="0" smtClean="0"/>
              <a:t>. B</a:t>
            </a:r>
            <a:r>
              <a:rPr lang="de-DE" sz="1000" baseline="0" dirty="0" smtClean="0"/>
              <a:t>. </a:t>
            </a:r>
            <a:r>
              <a:rPr lang="de-DE" sz="1000" baseline="0" dirty="0" smtClean="0"/>
              <a:t>Zeitfenster, </a:t>
            </a:r>
            <a:r>
              <a:rPr lang="de-DE" sz="1000" baseline="0" dirty="0" smtClean="0"/>
              <a:t>in denen man sich einzelnen Kindern zuwenden kann.</a:t>
            </a:r>
            <a:endParaRPr lang="de-DE" sz="1000" dirty="0" smtClean="0"/>
          </a:p>
          <a:p>
            <a:endParaRPr lang="de-DE" sz="1000" dirty="0" smtClean="0"/>
          </a:p>
          <a:p>
            <a:r>
              <a:rPr lang="de-DE" sz="1000" dirty="0" smtClean="0"/>
              <a:t>Im Praxismodul findet sich eine Auswahl verschiedener Stunden- und Organisationspläne, die aufzeigen, wie der Schulalltag für unterschiedliche</a:t>
            </a:r>
            <a:r>
              <a:rPr lang="de-DE" sz="1000" baseline="0" dirty="0" smtClean="0"/>
              <a:t> Lernformen und Unterrichtskonzepte geöffnet werden kann.</a:t>
            </a:r>
            <a:endParaRPr lang="de-DE" sz="1000" dirty="0" smtClean="0"/>
          </a:p>
          <a:p>
            <a:endParaRPr lang="de-DE" sz="1000" dirty="0" smtClean="0"/>
          </a:p>
          <a:p>
            <a:r>
              <a:rPr lang="de-DE" sz="1000" b="0" i="0" dirty="0" smtClean="0"/>
              <a:t>Im Praxismodul finden sich auch Beispiele von Wochenplänen, Kompetenzplänen, Lernspuren u</a:t>
            </a:r>
            <a:r>
              <a:rPr lang="de-DE" sz="1000" b="0" i="0" dirty="0" smtClean="0"/>
              <a:t>. a</a:t>
            </a:r>
            <a:r>
              <a:rPr lang="de-DE" sz="1000" b="0" i="0" dirty="0" smtClean="0"/>
              <a:t>.</a:t>
            </a:r>
            <a:r>
              <a:rPr lang="de-DE" sz="1000" b="0" i="0" baseline="0" dirty="0" smtClean="0"/>
              <a:t>, welche dem Lernprozess Struktur und Übersichtlichkeit verleihen, denn die</a:t>
            </a:r>
            <a:r>
              <a:rPr lang="de-DE" sz="1000" b="0" i="0" dirty="0" smtClean="0"/>
              <a:t> Kinder brauchen Orientierung durch eine klare Struktur während ihres</a:t>
            </a:r>
            <a:r>
              <a:rPr lang="de-DE" sz="1000" b="0" i="0" baseline="0" dirty="0" smtClean="0"/>
              <a:t> Lernprozesses</a:t>
            </a:r>
            <a:r>
              <a:rPr lang="de-DE" sz="1000" b="0" i="0" dirty="0" smtClean="0"/>
              <a:t>.</a:t>
            </a:r>
          </a:p>
          <a:p>
            <a:endParaRPr lang="de-DE" sz="1000" b="0" i="0" dirty="0" smtClean="0"/>
          </a:p>
          <a:p>
            <a:endParaRPr lang="de-DE" sz="1000" dirty="0" smtClean="0"/>
          </a:p>
          <a:p>
            <a:endParaRPr lang="de-DE" sz="1000"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629830C1-E6F8-44FA-BA81-A3C406533D4B}" type="slidenum">
              <a:rPr lang="de-DE">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254089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0" dirty="0" smtClean="0"/>
              <a:t>Handlungsleitend für die Unterrichtsplanung ist eine Balance zwischen verschiedenen Lernformen, gesteuerten Prozessen, gemeinsamen und eigenaktiven Lernprozessen.</a:t>
            </a:r>
            <a:r>
              <a:rPr lang="de-DE" sz="1000" b="0" baseline="0" dirty="0" smtClean="0"/>
              <a:t> </a:t>
            </a:r>
          </a:p>
          <a:p>
            <a:r>
              <a:rPr lang="de-DE" sz="1000" b="0" baseline="0" dirty="0" smtClean="0"/>
              <a:t>Zudem ist es wichtig, gute Aufgaben zu finden, an welchen die Kinder ihre Fähigkeiten, Fertigkeiten und Begabungen weiterentwickeln können.</a:t>
            </a:r>
          </a:p>
          <a:p>
            <a:r>
              <a:rPr lang="de-DE" sz="1000" b="0" dirty="0" smtClean="0"/>
              <a:t>Bei der Suche nach passenden</a:t>
            </a:r>
            <a:r>
              <a:rPr lang="de-DE" sz="1000" b="0" baseline="0" dirty="0" smtClean="0"/>
              <a:t> Aufgaben für die unterschiedlichen Lernausgangslagen stellen sich folgende Fragen:</a:t>
            </a:r>
          </a:p>
          <a:p>
            <a:endParaRPr lang="de-DE" sz="1000" b="0" baseline="0" dirty="0" smtClean="0"/>
          </a:p>
          <a:p>
            <a:pPr marL="171450" indent="-171450">
              <a:buFontTx/>
              <a:buChar char="-"/>
            </a:pPr>
            <a:r>
              <a:rPr lang="de-DE" sz="1000" b="0" baseline="0" dirty="0" smtClean="0"/>
              <a:t>Welche Lernzugänge sind denkbar?</a:t>
            </a:r>
          </a:p>
          <a:p>
            <a:pPr marL="171450" indent="-171450">
              <a:buFontTx/>
              <a:buChar char="-"/>
            </a:pPr>
            <a:r>
              <a:rPr lang="de-DE" sz="1000" b="0" baseline="0" dirty="0" smtClean="0"/>
              <a:t>Wie kann der Lerngegenstand aufbereitet werden?</a:t>
            </a:r>
          </a:p>
          <a:p>
            <a:pPr marL="171450" indent="-171450">
              <a:buFontTx/>
              <a:buChar char="-"/>
            </a:pPr>
            <a:r>
              <a:rPr lang="de-DE" sz="1000" b="0" baseline="0" dirty="0" smtClean="0"/>
              <a:t>Welche Themen bieten sich an?</a:t>
            </a:r>
          </a:p>
          <a:p>
            <a:pPr marL="171450" indent="-171450">
              <a:buFontTx/>
              <a:buChar char="-"/>
            </a:pPr>
            <a:endParaRPr lang="de-DE" sz="1000" b="1" baseline="0" dirty="0" smtClean="0"/>
          </a:p>
          <a:p>
            <a:pPr marL="0" indent="0">
              <a:buFontTx/>
              <a:buNone/>
            </a:pPr>
            <a:r>
              <a:rPr lang="de-DE" sz="1000" b="1" baseline="0" dirty="0" smtClean="0"/>
              <a:t>Je heterogener Lerngruppen sind, um so schwieriger ist es, bei der Unterrichtsplanung und </a:t>
            </a:r>
            <a:r>
              <a:rPr lang="de-DE" sz="1000" b="1" baseline="0" dirty="0" smtClean="0"/>
              <a:t>-konzeption </a:t>
            </a:r>
            <a:r>
              <a:rPr lang="de-DE" sz="1000" b="1" baseline="0" dirty="0" smtClean="0"/>
              <a:t>der Aufgabenstruktur auf alle Lernausgangslagen, </a:t>
            </a:r>
          </a:p>
          <a:p>
            <a:pPr marL="0" indent="0">
              <a:buFontTx/>
              <a:buNone/>
            </a:pPr>
            <a:r>
              <a:rPr lang="de-DE" sz="1000" b="1" baseline="0" dirty="0" smtClean="0"/>
              <a:t>Erwartungen und Wünsche einzugehen. Eine gute Aufgabe unterstützt die Lehrkraft dabei, die unterschiedlichen Lernausgangslagen der Kinder zu berücksichtigen. </a:t>
            </a:r>
          </a:p>
          <a:p>
            <a:pPr marL="0" indent="0">
              <a:buFontTx/>
              <a:buNone/>
            </a:pPr>
            <a:endParaRPr lang="de-DE" sz="1000" baseline="0" dirty="0" smtClean="0"/>
          </a:p>
          <a:p>
            <a:pPr marL="0" indent="0">
              <a:buFontTx/>
              <a:buNone/>
            </a:pPr>
            <a:r>
              <a:rPr lang="de-DE" sz="1000" baseline="0" dirty="0" smtClean="0"/>
              <a:t>Eine gute Aufgabe ist </a:t>
            </a:r>
            <a:r>
              <a:rPr lang="de-DE" sz="1000" b="0" baseline="0" dirty="0" smtClean="0"/>
              <a:t>eine Aufgabe für alle </a:t>
            </a:r>
            <a:r>
              <a:rPr lang="de-DE" sz="1000" baseline="0" dirty="0" smtClean="0"/>
              <a:t>Kinder. Die Art und Weise des Herangehens an die Aufgabe und der Grad der Auseinandersetzung mit ein und derselben Aufgabe </a:t>
            </a:r>
          </a:p>
          <a:p>
            <a:pPr marL="0" indent="0">
              <a:buFontTx/>
              <a:buNone/>
            </a:pPr>
            <a:r>
              <a:rPr lang="de-DE" sz="1000" baseline="0" dirty="0" smtClean="0"/>
              <a:t>stellen in sich die Differenzierung dar.</a:t>
            </a:r>
          </a:p>
          <a:p>
            <a:pPr marL="0" indent="0">
              <a:buFontTx/>
              <a:buNone/>
            </a:pPr>
            <a:endParaRPr lang="de-DE" baseline="0" dirty="0" smtClean="0"/>
          </a:p>
        </p:txBody>
      </p:sp>
      <p:sp>
        <p:nvSpPr>
          <p:cNvPr id="4" name="Foliennummernplatzhalter 3"/>
          <p:cNvSpPr>
            <a:spLocks noGrp="1"/>
          </p:cNvSpPr>
          <p:nvPr>
            <p:ph type="sldNum" sz="quarter" idx="10"/>
          </p:nvPr>
        </p:nvSpPr>
        <p:spPr/>
        <p:txBody>
          <a:bodyPr/>
          <a:lstStyle/>
          <a:p>
            <a:fld id="{7F322DED-3AC4-4FB0-A831-17453FEBE125}"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1681066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dirty="0" smtClean="0">
                <a:solidFill>
                  <a:schemeClr val="tx1"/>
                </a:solidFill>
                <a:effectLst/>
                <a:latin typeface="+mn-lt"/>
                <a:ea typeface="+mn-ea"/>
                <a:cs typeface="+mn-cs"/>
              </a:rPr>
              <a:t>Dokumentationsformen für Schülerinnen und Schüler geben dem Lernprozess Struktur und schaffen dem Kind Klarheit über das, was gelernt werden soll und das, was bereits erreicht wurde. </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dirty="0" smtClean="0">
                <a:solidFill>
                  <a:schemeClr val="tx1"/>
                </a:solidFill>
              </a:rPr>
              <a:t>Lernprozesse werden wahrgenommen und sind auf diese Weise auch nachvollziehbar. </a:t>
            </a:r>
            <a:endParaRPr lang="de-DE" sz="1000" b="0" dirty="0" smtClean="0">
              <a:solidFill>
                <a:schemeClr val="tx1"/>
              </a:solidFill>
            </a:endParaRPr>
          </a:p>
          <a:p>
            <a:endParaRPr lang="de-DE" sz="1000" b="0" dirty="0" smtClean="0">
              <a:solidFill>
                <a:schemeClr val="tx1"/>
              </a:solidFill>
            </a:endParaRPr>
          </a:p>
          <a:p>
            <a:r>
              <a:rPr lang="de-DE" sz="1000" b="0" dirty="0" smtClean="0">
                <a:solidFill>
                  <a:schemeClr val="tx1"/>
                </a:solidFill>
              </a:rPr>
              <a:t>Im Praxismodul finden sich Beispiele für unterschiedliche</a:t>
            </a:r>
            <a:r>
              <a:rPr lang="de-DE" sz="1000" b="0" baseline="0" dirty="0" smtClean="0">
                <a:solidFill>
                  <a:schemeClr val="tx1"/>
                </a:solidFill>
              </a:rPr>
              <a:t> Formen der Dokumentation von Lernprozessen für die Schülerinnen und Schüler sowie ausführliche Erläuterungen, wie die Schulen konkret damit arbeiten.</a:t>
            </a:r>
          </a:p>
          <a:p>
            <a:r>
              <a:rPr lang="de-DE" sz="1000" b="1" baseline="0" dirty="0" smtClean="0">
                <a:solidFill>
                  <a:schemeClr val="tx1"/>
                </a:solidFill>
              </a:rPr>
              <a:t>Auch hier gilt es:  das vielfältige Angebot  nutzen , Inspirationen  zulassen, ausprobieren, verändern, entwickeln. </a:t>
            </a:r>
          </a:p>
          <a:p>
            <a:r>
              <a:rPr lang="de-DE" sz="1000" b="1" baseline="0" dirty="0" smtClean="0">
                <a:solidFill>
                  <a:schemeClr val="tx1"/>
                </a:solidFill>
              </a:rPr>
              <a:t>Jede Schule soll für sich und ihre Lerngruppe die passende Form finden.</a:t>
            </a:r>
            <a:endParaRPr lang="de-DE" sz="1000" b="1" dirty="0" smtClean="0">
              <a:solidFill>
                <a:schemeClr val="tx1"/>
              </a:solidFill>
            </a:endParaRPr>
          </a:p>
          <a:p>
            <a:endParaRPr lang="de-DE" baseline="0" dirty="0" smtClean="0"/>
          </a:p>
          <a:p>
            <a:endParaRPr lang="de-DE" sz="1200" b="0" i="0" dirty="0" smtClean="0"/>
          </a:p>
        </p:txBody>
      </p:sp>
      <p:sp>
        <p:nvSpPr>
          <p:cNvPr id="4" name="Foliennummernplatzhalter 3"/>
          <p:cNvSpPr>
            <a:spLocks noGrp="1"/>
          </p:cNvSpPr>
          <p:nvPr>
            <p:ph type="sldNum" sz="quarter" idx="10"/>
          </p:nvPr>
        </p:nvSpPr>
        <p:spPr/>
        <p:txBody>
          <a:bodyPr/>
          <a:lstStyle/>
          <a:p>
            <a:fld id="{629830C1-E6F8-44FA-BA81-A3C406533D4B}" type="slidenum">
              <a:rPr lang="de-DE">
                <a:solidFill>
                  <a:prstClr val="black"/>
                </a:solidFill>
              </a:rPr>
              <a:pPr/>
              <a:t>14</a:t>
            </a:fld>
            <a:endParaRPr lang="de-DE">
              <a:solidFill>
                <a:prstClr val="black"/>
              </a:solidFill>
            </a:endParaRPr>
          </a:p>
        </p:txBody>
      </p:sp>
    </p:spTree>
    <p:extLst>
      <p:ext uri="{BB962C8B-B14F-4D97-AF65-F5344CB8AC3E}">
        <p14:creationId xmlns:p14="http://schemas.microsoft.com/office/powerpoint/2010/main" val="254089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Die Dokumentationsform zeigt dem Kind über einen bestimmten Zeitraum hinweg die Lerninhalte (prozess- und inhaltsbezogene Kompetenzen) für ein bestimmtes Fach/ einen bestimmten Bereich auf.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Das Kind erkennt, dass Lernen ein Prozess ist und aus vielen kleinen Schritten besteht. Für das Kind muss dies verständlich und überschaubar sein, so dass es seinen Lernprozess fortlaufend dokumentieren kann.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dirty="0" smtClean="0">
                <a:solidFill>
                  <a:schemeClr val="tx1"/>
                </a:solidFill>
                <a:effectLst/>
                <a:latin typeface="+mn-lt"/>
                <a:ea typeface="+mn-ea"/>
                <a:cs typeface="+mn-cs"/>
              </a:rPr>
              <a:t>In einer Kindersprechstunde oder in einem </a:t>
            </a:r>
            <a:r>
              <a:rPr lang="de-DE" sz="1000" b="0" kern="1200" dirty="0" err="1" smtClean="0">
                <a:solidFill>
                  <a:schemeClr val="tx1"/>
                </a:solidFill>
                <a:effectLst/>
                <a:latin typeface="+mn-lt"/>
                <a:ea typeface="+mn-ea"/>
                <a:cs typeface="+mn-cs"/>
              </a:rPr>
              <a:t>Coachinggespräch</a:t>
            </a:r>
            <a:r>
              <a:rPr lang="de-DE" sz="1000" b="0" kern="1200" dirty="0" smtClean="0">
                <a:solidFill>
                  <a:schemeClr val="tx1"/>
                </a:solidFill>
                <a:effectLst/>
                <a:latin typeface="+mn-lt"/>
                <a:ea typeface="+mn-ea"/>
                <a:cs typeface="+mn-cs"/>
              </a:rPr>
              <a:t> wird in regelmäßigen Abständen gemeinsam besprochen, welche Kompetenzen das Kind schon erreicht hat und welche es noch erreichen kann. </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b="1" kern="1200" dirty="0" smtClean="0">
                <a:solidFill>
                  <a:schemeClr val="tx1"/>
                </a:solidFill>
                <a:effectLst/>
                <a:latin typeface="+mn-lt"/>
                <a:ea typeface="+mn-ea"/>
                <a:cs typeface="+mn-cs"/>
              </a:rPr>
              <a:t>Schon das Signal, dass sich die Lehrkraft einem einzelnen Kind in großer Ernsthaftigkeit</a:t>
            </a:r>
            <a:r>
              <a:rPr lang="de-DE" sz="1000" b="1" kern="1200" baseline="0" dirty="0" smtClean="0">
                <a:solidFill>
                  <a:schemeClr val="tx1"/>
                </a:solidFill>
                <a:effectLst/>
                <a:latin typeface="+mn-lt"/>
                <a:ea typeface="+mn-ea"/>
                <a:cs typeface="+mn-cs"/>
              </a:rPr>
              <a:t> und mit echtem Interesse zuwendet, ist ein ermutigendes und förderliches Signal.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dirty="0" smtClean="0">
                <a:solidFill>
                  <a:schemeClr val="tx1"/>
                </a:solidFill>
                <a:effectLst/>
                <a:latin typeface="+mn-lt"/>
                <a:ea typeface="+mn-ea"/>
                <a:cs typeface="+mn-cs"/>
              </a:rPr>
              <a:t>Das Kind schätzt</a:t>
            </a:r>
            <a:r>
              <a:rPr lang="de-DE" sz="1000" b="0" kern="1200" baseline="0" dirty="0" smtClean="0">
                <a:solidFill>
                  <a:schemeClr val="tx1"/>
                </a:solidFill>
                <a:effectLst/>
                <a:latin typeface="+mn-lt"/>
                <a:ea typeface="+mn-ea"/>
                <a:cs typeface="+mn-cs"/>
              </a:rPr>
              <a:t> sich zunächst selbst ein. </a:t>
            </a:r>
            <a:endParaRPr kumimoji="0" lang="de-DE"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Unterstützung findet es in den Leitfragen: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Was habe ich bereits erreicht/ gelernt?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Wie bin ich vorgegangen?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Was war gut und warum? Welche Probleme gab es und warum?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Was möchte ich als nächstes erreichen/ lernen?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Wie möchte ich vorgehen?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Am Ende steht die gemeinsame Vereinbarung darüber, was sich das Kind als nächstes vornimmt und was es als nächstes anstrebt.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Auch hier ist es wichtig, dass die Vorhaben realistisch, überschaubar und erreichbar sind.</a:t>
            </a:r>
            <a:endParaRPr lang="de-DE" sz="1200" b="0" i="0" dirty="0" smtClean="0">
              <a:solidFill>
                <a:schemeClr val="tx1"/>
              </a:solidFill>
            </a:endParaRPr>
          </a:p>
        </p:txBody>
      </p:sp>
      <p:sp>
        <p:nvSpPr>
          <p:cNvPr id="4" name="Foliennummernplatzhalter 3"/>
          <p:cNvSpPr>
            <a:spLocks noGrp="1"/>
          </p:cNvSpPr>
          <p:nvPr>
            <p:ph type="sldNum" sz="quarter" idx="10"/>
          </p:nvPr>
        </p:nvSpPr>
        <p:spPr/>
        <p:txBody>
          <a:bodyPr/>
          <a:lstStyle/>
          <a:p>
            <a:fld id="{629830C1-E6F8-44FA-BA81-A3C406533D4B}" type="slidenum">
              <a:rPr lang="de-DE">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2540895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Dies ist eine </a:t>
            </a:r>
            <a:r>
              <a:rPr lang="de-DE" baseline="0" dirty="0" smtClean="0"/>
              <a:t>mögliche Form der Darstellung unter vielen </a:t>
            </a:r>
            <a:r>
              <a:rPr lang="de-DE" baseline="0" dirty="0" smtClean="0"/>
              <a:t>weiteren.</a:t>
            </a:r>
            <a:endParaRPr lang="de-DE" dirty="0"/>
          </a:p>
        </p:txBody>
      </p:sp>
      <p:sp>
        <p:nvSpPr>
          <p:cNvPr id="4" name="Foliennummernplatzhalter 3"/>
          <p:cNvSpPr>
            <a:spLocks noGrp="1"/>
          </p:cNvSpPr>
          <p:nvPr>
            <p:ph type="sldNum" sz="quarter" idx="10"/>
          </p:nvPr>
        </p:nvSpPr>
        <p:spPr/>
        <p:txBody>
          <a:bodyPr/>
          <a:lstStyle/>
          <a:p>
            <a:fld id="{2D6E64E9-B35A-49E7-98AA-B7214424FD94}" type="slidenum">
              <a:rPr lang="de-DE" smtClean="0"/>
              <a:t>16</a:t>
            </a:fld>
            <a:endParaRPr lang="de-DE"/>
          </a:p>
        </p:txBody>
      </p:sp>
    </p:spTree>
    <p:extLst>
      <p:ext uri="{BB962C8B-B14F-4D97-AF65-F5344CB8AC3E}">
        <p14:creationId xmlns:p14="http://schemas.microsoft.com/office/powerpoint/2010/main" val="472580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dirty="0" smtClean="0">
                <a:solidFill>
                  <a:schemeClr val="tx1"/>
                </a:solidFill>
                <a:effectLst/>
                <a:latin typeface="+mn-lt"/>
                <a:ea typeface="+mn-ea"/>
                <a:cs typeface="+mn-cs"/>
              </a:rPr>
              <a:t>Dokumentationsformen für die Lehrkräfte halten die individuelle Lernentwicklung</a:t>
            </a:r>
            <a:r>
              <a:rPr lang="de-DE" sz="1000" b="0" kern="1200" baseline="0" dirty="0" smtClean="0">
                <a:solidFill>
                  <a:schemeClr val="tx1"/>
                </a:solidFill>
                <a:effectLst/>
                <a:latin typeface="+mn-lt"/>
                <a:ea typeface="+mn-ea"/>
                <a:cs typeface="+mn-cs"/>
              </a:rPr>
              <a:t> und den Lernprozess der Kinder fest. Zudem bilden sie die Grundlage für Gespräche mit den Kindern und  ebenso mit den Eltern. Welche Form die Dokumentation hat, bleibt der einzelnen Lehrkraft und der Schule überlassen. </a:t>
            </a:r>
            <a:r>
              <a:rPr lang="de-DE" sz="1000" b="1" kern="1200" baseline="0" dirty="0" smtClean="0">
                <a:solidFill>
                  <a:schemeClr val="tx1"/>
                </a:solidFill>
                <a:effectLst/>
                <a:latin typeface="+mn-lt"/>
                <a:ea typeface="+mn-ea"/>
                <a:cs typeface="+mn-cs"/>
              </a:rPr>
              <a:t>Es muss alles im Schulalltag leistbar und hilfreich sein.</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baseline="0" dirty="0" smtClean="0">
                <a:solidFill>
                  <a:schemeClr val="tx1"/>
                </a:solidFill>
                <a:effectLst/>
                <a:latin typeface="+mn-lt"/>
                <a:ea typeface="+mn-ea"/>
                <a:cs typeface="+mn-cs"/>
              </a:rPr>
              <a:t>Es geht auch nicht darum, dass die Lernprozesse aller Kinder stets dokumentiert werden. Manchmal steht nur ein Kind im Mittelpunkt der Betrachtung, ein anderes Mal zwei oder mehrere.</a:t>
            </a:r>
            <a:endParaRPr lang="de-DE" sz="1000" b="0" dirty="0" smtClean="0">
              <a:solidFill>
                <a:schemeClr val="tx1"/>
              </a:solidFill>
            </a:endParaRPr>
          </a:p>
          <a:p>
            <a:endParaRPr lang="de-DE" sz="1000" b="0" dirty="0" smtClean="0">
              <a:solidFill>
                <a:schemeClr val="tx1"/>
              </a:solidFill>
            </a:endParaRPr>
          </a:p>
          <a:p>
            <a:r>
              <a:rPr lang="de-DE" sz="1000" b="0" dirty="0" smtClean="0">
                <a:solidFill>
                  <a:schemeClr val="tx1"/>
                </a:solidFill>
              </a:rPr>
              <a:t>Im Praxismodul finden sich Beispiele für unterschiedliche</a:t>
            </a:r>
            <a:r>
              <a:rPr lang="de-DE" sz="1000" b="0" baseline="0" dirty="0" smtClean="0">
                <a:solidFill>
                  <a:schemeClr val="tx1"/>
                </a:solidFill>
              </a:rPr>
              <a:t> Formen der Dokumentation von Lernprozessen für Lehrkräfte sowie ausführliche Erläuterungen, wie die Schulen konkret damit arbeiten.</a:t>
            </a:r>
            <a:endParaRPr lang="de-DE" sz="1000" b="0" dirty="0" smtClean="0">
              <a:solidFill>
                <a:schemeClr val="tx1"/>
              </a:solidFill>
            </a:endParaRPr>
          </a:p>
          <a:p>
            <a:endParaRPr lang="de-DE" sz="1000" b="1" dirty="0" smtClean="0">
              <a:solidFill>
                <a:srgbClr val="FF0000"/>
              </a:solidFill>
            </a:endParaRPr>
          </a:p>
          <a:p>
            <a:endParaRPr lang="de-DE" baseline="0" dirty="0" smtClean="0"/>
          </a:p>
          <a:p>
            <a:endParaRPr lang="de-DE" sz="1200" b="0" i="0" dirty="0" smtClean="0"/>
          </a:p>
        </p:txBody>
      </p:sp>
      <p:sp>
        <p:nvSpPr>
          <p:cNvPr id="4" name="Foliennummernplatzhalter 3"/>
          <p:cNvSpPr>
            <a:spLocks noGrp="1"/>
          </p:cNvSpPr>
          <p:nvPr>
            <p:ph type="sldNum" sz="quarter" idx="10"/>
          </p:nvPr>
        </p:nvSpPr>
        <p:spPr/>
        <p:txBody>
          <a:bodyPr/>
          <a:lstStyle/>
          <a:p>
            <a:fld id="{629830C1-E6F8-44FA-BA81-A3C406533D4B}" type="slidenum">
              <a:rPr lang="de-DE">
                <a:solidFill>
                  <a:prstClr val="black"/>
                </a:solidFill>
              </a:rPr>
              <a:pPr/>
              <a:t>17</a:t>
            </a:fld>
            <a:endParaRPr lang="de-DE">
              <a:solidFill>
                <a:prstClr val="black"/>
              </a:solidFill>
            </a:endParaRPr>
          </a:p>
        </p:txBody>
      </p:sp>
    </p:spTree>
    <p:extLst>
      <p:ext uri="{BB962C8B-B14F-4D97-AF65-F5344CB8AC3E}">
        <p14:creationId xmlns:p14="http://schemas.microsoft.com/office/powerpoint/2010/main" val="254089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Dokumentationsformen für Lehrkräfte haben den Kompetenzerwerb im Blick und die Entwicklung des Kindes. In ihrem Zusammenspiel bilden sie die Grundlage für die Rekonstruktion von Lernprozessen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mn-lt"/>
                <a:ea typeface="+mn-ea"/>
                <a:cs typeface="+mn-cs"/>
              </a:rPr>
              <a:t>und für eine wertschätzende und gewinnbringende Rückmeldepraxis für die Kinder und die Eltern. </a:t>
            </a:r>
          </a:p>
          <a:p>
            <a:endParaRPr lang="de-DE" sz="1000" b="0" dirty="0" smtClean="0">
              <a:solidFill>
                <a:schemeClr val="tx1"/>
              </a:solidFill>
            </a:endParaRPr>
          </a:p>
          <a:p>
            <a:r>
              <a:rPr lang="de-DE" sz="1000" b="0" dirty="0" smtClean="0">
                <a:solidFill>
                  <a:schemeClr val="tx1"/>
                </a:solidFill>
              </a:rPr>
              <a:t>Dokumentationsformen für Lehrkräfte</a:t>
            </a:r>
            <a:r>
              <a:rPr lang="de-DE" sz="1000" b="0" baseline="0" dirty="0" smtClean="0">
                <a:solidFill>
                  <a:schemeClr val="tx1"/>
                </a:solidFill>
              </a:rPr>
              <a:t> können folgende Aspekte in den Blick nehmen:</a:t>
            </a:r>
          </a:p>
          <a:p>
            <a:endParaRPr lang="de-DE" sz="1000" b="0" baseline="0" dirty="0" smtClean="0">
              <a:solidFill>
                <a:schemeClr val="tx1"/>
              </a:solidFill>
            </a:endParaRPr>
          </a:p>
          <a:p>
            <a:pPr marL="171450" indent="-171450">
              <a:buFontTx/>
              <a:buChar char="-"/>
            </a:pPr>
            <a:r>
              <a:rPr lang="de-DE" sz="1000" b="0" baseline="0" dirty="0" smtClean="0">
                <a:solidFill>
                  <a:schemeClr val="tx1"/>
                </a:solidFill>
              </a:rPr>
              <a:t>Die </a:t>
            </a:r>
            <a:r>
              <a:rPr lang="de-DE" sz="1000" b="0" baseline="0" dirty="0" smtClean="0">
                <a:solidFill>
                  <a:schemeClr val="tx1"/>
                </a:solidFill>
              </a:rPr>
              <a:t>Lernausgangslage</a:t>
            </a:r>
          </a:p>
          <a:p>
            <a:pPr marL="171450" indent="-171450">
              <a:buFontTx/>
              <a:buChar char="-"/>
            </a:pPr>
            <a:r>
              <a:rPr lang="de-DE" sz="1000" b="0" baseline="0" dirty="0" smtClean="0">
                <a:solidFill>
                  <a:schemeClr val="tx1"/>
                </a:solidFill>
              </a:rPr>
              <a:t>Die </a:t>
            </a:r>
            <a:r>
              <a:rPr lang="de-DE" sz="1000" b="0" baseline="0" dirty="0" smtClean="0">
                <a:solidFill>
                  <a:schemeClr val="tx1"/>
                </a:solidFill>
              </a:rPr>
              <a:t>durch den Bildungsplan vorgegebenen Standards</a:t>
            </a:r>
          </a:p>
          <a:p>
            <a:pPr marL="171450" indent="-171450">
              <a:buFontTx/>
              <a:buChar char="-"/>
            </a:pPr>
            <a:r>
              <a:rPr lang="de-DE" sz="1000" b="0" baseline="0" dirty="0" smtClean="0">
                <a:solidFill>
                  <a:schemeClr val="tx1"/>
                </a:solidFill>
              </a:rPr>
              <a:t>Die </a:t>
            </a:r>
            <a:r>
              <a:rPr lang="de-DE" sz="1000" b="0" baseline="0" dirty="0" smtClean="0">
                <a:solidFill>
                  <a:schemeClr val="tx1"/>
                </a:solidFill>
              </a:rPr>
              <a:t>Lernwege und Lernfortschritte</a:t>
            </a:r>
          </a:p>
          <a:p>
            <a:pPr marL="171450" indent="-171450">
              <a:buFontTx/>
              <a:buChar char="-"/>
            </a:pPr>
            <a:r>
              <a:rPr lang="de-DE" sz="1000" b="0" baseline="0" dirty="0" smtClean="0">
                <a:solidFill>
                  <a:schemeClr val="tx1"/>
                </a:solidFill>
              </a:rPr>
              <a:t>Die </a:t>
            </a:r>
            <a:r>
              <a:rPr lang="de-DE" sz="1000" b="0" baseline="0" dirty="0" smtClean="0">
                <a:solidFill>
                  <a:schemeClr val="tx1"/>
                </a:solidFill>
              </a:rPr>
              <a:t>im Planungszeitraum angestrebten Ziele und Maßnahmen, mit deren Hilfe die Ziele erreicht werden </a:t>
            </a:r>
            <a:r>
              <a:rPr lang="de-DE" sz="1000" b="0" baseline="0" dirty="0" smtClean="0">
                <a:solidFill>
                  <a:schemeClr val="tx1"/>
                </a:solidFill>
              </a:rPr>
              <a:t>sollen.</a:t>
            </a:r>
            <a:endParaRPr lang="de-DE" sz="1000" b="0" baseline="0" dirty="0" smtClean="0">
              <a:solidFill>
                <a:schemeClr val="tx1"/>
              </a:solidFill>
            </a:endParaRPr>
          </a:p>
          <a:p>
            <a:endParaRPr lang="de-DE" baseline="0" dirty="0" smtClean="0"/>
          </a:p>
          <a:p>
            <a:endParaRPr lang="de-DE" sz="1200" b="0" i="0" dirty="0" smtClean="0"/>
          </a:p>
        </p:txBody>
      </p:sp>
      <p:sp>
        <p:nvSpPr>
          <p:cNvPr id="4" name="Foliennummernplatzhalter 3"/>
          <p:cNvSpPr>
            <a:spLocks noGrp="1"/>
          </p:cNvSpPr>
          <p:nvPr>
            <p:ph type="sldNum" sz="quarter" idx="10"/>
          </p:nvPr>
        </p:nvSpPr>
        <p:spPr/>
        <p:txBody>
          <a:bodyPr/>
          <a:lstStyle/>
          <a:p>
            <a:fld id="{629830C1-E6F8-44FA-BA81-A3C406533D4B}" type="slidenum">
              <a:rPr lang="de-DE">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254089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baseline="0" dirty="0" smtClean="0">
              <a:solidFill>
                <a:schemeClr val="tx1"/>
              </a:solidFill>
            </a:endParaRPr>
          </a:p>
          <a:p>
            <a:pPr marL="171450" indent="-171450">
              <a:buFontTx/>
              <a:buChar char="-"/>
            </a:pPr>
            <a:r>
              <a:rPr lang="de-DE" sz="1000" b="0" baseline="0" dirty="0" smtClean="0">
                <a:solidFill>
                  <a:schemeClr val="tx1"/>
                </a:solidFill>
              </a:rPr>
              <a:t>Fördervorschläge und Fördererfolg</a:t>
            </a:r>
          </a:p>
          <a:p>
            <a:pPr marL="171450" indent="-171450">
              <a:buFontTx/>
              <a:buChar char="-"/>
            </a:pPr>
            <a:r>
              <a:rPr lang="de-DE" sz="1000" b="0" baseline="0" dirty="0" smtClean="0">
                <a:solidFill>
                  <a:schemeClr val="tx1"/>
                </a:solidFill>
              </a:rPr>
              <a:t>Feedback als konstruktive Rückmeldung und Begleitung</a:t>
            </a:r>
          </a:p>
          <a:p>
            <a:pPr marL="171450" indent="-171450">
              <a:buFontTx/>
              <a:buChar char="-"/>
            </a:pPr>
            <a:r>
              <a:rPr lang="de-DE" sz="1000" b="0" baseline="0" dirty="0" smtClean="0">
                <a:solidFill>
                  <a:schemeClr val="tx1"/>
                </a:solidFill>
              </a:rPr>
              <a:t>Selbsteinschätzung durch das Kind</a:t>
            </a:r>
            <a:endParaRPr lang="de-DE" sz="1000" b="0" dirty="0" smtClean="0">
              <a:solidFill>
                <a:schemeClr val="tx1"/>
              </a:solidFill>
            </a:endParaRPr>
          </a:p>
          <a:p>
            <a:endParaRPr lang="de-DE" baseline="0" dirty="0" smtClean="0"/>
          </a:p>
          <a:p>
            <a:r>
              <a:rPr lang="de-DE" sz="1200" b="0" i="0" dirty="0" smtClean="0"/>
              <a:t>In diesem Zusammenhang ist auch</a:t>
            </a:r>
            <a:r>
              <a:rPr lang="de-DE" sz="1200" b="0" i="0" baseline="0" dirty="0" smtClean="0"/>
              <a:t> zentral, dass sich die Lehrkräfte, die in einer Klasse unterrichten, über einzelne Kinder austauschen und somit die Lernprozesse über alle Fächer hinweg gemeinsam begleiten.</a:t>
            </a:r>
            <a:endParaRPr lang="de-DE" sz="1200" b="0" i="0" dirty="0" smtClean="0"/>
          </a:p>
        </p:txBody>
      </p:sp>
      <p:sp>
        <p:nvSpPr>
          <p:cNvPr id="4" name="Foliennummernplatzhalter 3"/>
          <p:cNvSpPr>
            <a:spLocks noGrp="1"/>
          </p:cNvSpPr>
          <p:nvPr>
            <p:ph type="sldNum" sz="quarter" idx="10"/>
          </p:nvPr>
        </p:nvSpPr>
        <p:spPr/>
        <p:txBody>
          <a:bodyPr/>
          <a:lstStyle/>
          <a:p>
            <a:fld id="{629830C1-E6F8-44FA-BA81-A3C406533D4B}" type="slidenum">
              <a:rPr lang="de-DE">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254089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Im Auftrag des </a:t>
            </a: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Kultusministeriums wurde </a:t>
            </a: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vom Landesinstitut für Schulentwicklung eine Handreichungsreihe als Unterstützung zum Bildungsplan 2016 Grundschule entwickelt.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mn-lt"/>
                <a:ea typeface="+mn-ea"/>
                <a:cs typeface="+mn-cs"/>
              </a:rPr>
              <a:t>Sie hat </a:t>
            </a:r>
            <a:r>
              <a:rPr kumimoji="0" lang="de-DE" sz="1000" b="0" i="0" u="none" strike="noStrike" kern="1200" cap="none" spc="0" normalizeH="0" baseline="0" noProof="0" dirty="0" smtClean="0">
                <a:ln>
                  <a:noFill/>
                </a:ln>
                <a:solidFill>
                  <a:prstClr val="black"/>
                </a:solidFill>
                <a:effectLst/>
                <a:uLnTx/>
                <a:uFillTx/>
                <a:latin typeface="+mn-lt"/>
                <a:ea typeface="+mn-ea"/>
                <a:cs typeface="+mn-cs"/>
              </a:rPr>
              <a:t>das Kernanliegen der Bildungspläne 2016 zum Thema: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mn-lt"/>
                <a:ea typeface="+mn-ea"/>
                <a:cs typeface="+mn-cs"/>
              </a:rPr>
              <a:t>Eine systematische individuelle Förderung für einen angemessenen Umgang mit Heterogenität.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Die </a:t>
            </a: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Handreichungsreihe besteht zunächst aus zwei Modulen: einem</a:t>
            </a:r>
            <a:r>
              <a:rPr kumimoji="0" lang="de-DE" altLang="de-DE" sz="1000" b="1" i="0" u="none" strike="noStrike" kern="1200" cap="none" spc="0" normalizeH="0" baseline="0" noProof="0" dirty="0" smtClean="0">
                <a:ln>
                  <a:noFill/>
                </a:ln>
                <a:solidFill>
                  <a:prstClr val="black"/>
                </a:solidFill>
                <a:effectLst/>
                <a:uLnTx/>
                <a:uFillTx/>
                <a:latin typeface="+mn-lt"/>
                <a:ea typeface="+mn-ea"/>
                <a:cs typeface="+mn-cs"/>
              </a:rPr>
              <a:t> </a:t>
            </a: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Basismodul als theoretisches Fundament und einem Praxismodul mit erprobten Beispielen aus der Schulpraxis für die Klassen 1 und 2 in den Fächern Deutsch und Mathematik.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Zum Praxismodul gehört eine CD mit vielfältigem </a:t>
            </a: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Unterstützungsmaterial wie z. B</a:t>
            </a: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 Dokumentationsformen für die Lernprozessbeobachtung, Organisationspläne, Anregungen für Lerngespräche </a:t>
            </a: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usw.</a:t>
            </a:r>
            <a:endParaRPr kumimoji="0" lang="de-DE" altLang="de-DE"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Dies kann nach Bedarf bearbeitet und an die Gegebenheiten der einzelnen Schulen angepasst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Ein Praxismodul mit erprobten Beispielen aus der Schulpraxis für die Klassen 3 und 4 ist in Erarbeitung.</a:t>
            </a:r>
          </a:p>
          <a:p>
            <a:endParaRPr lang="de-DE" dirty="0"/>
          </a:p>
        </p:txBody>
      </p:sp>
      <p:sp>
        <p:nvSpPr>
          <p:cNvPr id="4" name="Foliennummernplatzhalter 3"/>
          <p:cNvSpPr>
            <a:spLocks noGrp="1"/>
          </p:cNvSpPr>
          <p:nvPr>
            <p:ph type="sldNum" sz="quarter" idx="10"/>
          </p:nvPr>
        </p:nvSpPr>
        <p:spPr/>
        <p:txBody>
          <a:bodyPr/>
          <a:lstStyle/>
          <a:p>
            <a:fld id="{7F322DED-3AC4-4FB0-A831-17453FEBE125}" type="slidenum">
              <a:rPr lang="de-DE" smtClean="0">
                <a:solidFill>
                  <a:prstClr val="black"/>
                </a:solidFill>
              </a:rPr>
              <a:pPr/>
              <a:t>2</a:t>
            </a:fld>
            <a:endParaRPr lang="de-DE">
              <a:solidFill>
                <a:prstClr val="black"/>
              </a:solidFill>
            </a:endParaRPr>
          </a:p>
        </p:txBody>
      </p:sp>
    </p:spTree>
    <p:extLst>
      <p:ext uri="{BB962C8B-B14F-4D97-AF65-F5344CB8AC3E}">
        <p14:creationId xmlns:p14="http://schemas.microsoft.com/office/powerpoint/2010/main" val="3152574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Dies ist eine </a:t>
            </a:r>
            <a:r>
              <a:rPr lang="de-DE" baseline="0" dirty="0" smtClean="0"/>
              <a:t>mögliche Form der Darstellung unter vielen </a:t>
            </a:r>
            <a:r>
              <a:rPr lang="de-DE" baseline="0" dirty="0" smtClean="0"/>
              <a:t>weiteren.</a:t>
            </a:r>
            <a:endParaRPr lang="de-DE" dirty="0"/>
          </a:p>
        </p:txBody>
      </p:sp>
      <p:sp>
        <p:nvSpPr>
          <p:cNvPr id="4" name="Foliennummernplatzhalter 3"/>
          <p:cNvSpPr>
            <a:spLocks noGrp="1"/>
          </p:cNvSpPr>
          <p:nvPr>
            <p:ph type="sldNum" sz="quarter" idx="10"/>
          </p:nvPr>
        </p:nvSpPr>
        <p:spPr/>
        <p:txBody>
          <a:bodyPr/>
          <a:lstStyle/>
          <a:p>
            <a:fld id="{2D6E64E9-B35A-49E7-98AA-B7214424FD94}" type="slidenum">
              <a:rPr lang="de-DE" smtClean="0"/>
              <a:t>20</a:t>
            </a:fld>
            <a:endParaRPr lang="de-DE"/>
          </a:p>
        </p:txBody>
      </p:sp>
    </p:spTree>
    <p:extLst>
      <p:ext uri="{BB962C8B-B14F-4D97-AF65-F5344CB8AC3E}">
        <p14:creationId xmlns:p14="http://schemas.microsoft.com/office/powerpoint/2010/main" val="1227525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0" dirty="0" smtClean="0"/>
              <a:t>Lernbegleitung durch Lerngespräche: </a:t>
            </a:r>
          </a:p>
          <a:p>
            <a:endParaRPr lang="de-DE" sz="1000" dirty="0" smtClean="0"/>
          </a:p>
          <a:p>
            <a:r>
              <a:rPr lang="de-DE" sz="1000" b="1" dirty="0" smtClean="0"/>
              <a:t>Das Lerngespräch begleitet den Lernprozess. Die Lehrkraft nimmt sich Zeit für jedes einzelne Kind. Gemeinsam wird ein Gespräch darüber</a:t>
            </a:r>
            <a:r>
              <a:rPr lang="de-DE" sz="1000" b="1" baseline="0" dirty="0" smtClean="0"/>
              <a:t> geführt, </a:t>
            </a:r>
            <a:r>
              <a:rPr lang="de-DE" sz="1000" b="1" dirty="0" smtClean="0"/>
              <a:t>was über</a:t>
            </a:r>
            <a:r>
              <a:rPr lang="de-DE" sz="1000" b="1" baseline="0" dirty="0" smtClean="0"/>
              <a:t> einen bestimmten Zeitraum hinweg gearbeitet wurde, wie gearbeitet wurde und was es sonst noch zu berichten gibt. </a:t>
            </a:r>
          </a:p>
          <a:p>
            <a:r>
              <a:rPr lang="de-DE" sz="1000" b="1" baseline="0" dirty="0" smtClean="0"/>
              <a:t>Wichtig ist ein wertschätzender Umgang mit dem Kind. </a:t>
            </a:r>
            <a:r>
              <a:rPr lang="de-DE" sz="1000" b="1" dirty="0" smtClean="0"/>
              <a:t>Es werden lediglich Fragen an das Kind gestellt („fragen statt sagen“), die das Kind dazu auffordern, konkreter zu beschreiben, was es getan, nicht getan, gelernt, nicht gelernt usw. hat. Mittelpunkt ist die gemeinsame Reflexion des Arbeitsprozesses „Was hast du gelernt?“. </a:t>
            </a:r>
          </a:p>
          <a:p>
            <a:r>
              <a:rPr lang="de-DE" sz="1000" b="1" dirty="0" smtClean="0"/>
              <a:t>Am Ende </a:t>
            </a:r>
            <a:r>
              <a:rPr lang="de-DE" sz="1000" b="1" dirty="0" smtClean="0"/>
              <a:t>stehen </a:t>
            </a:r>
            <a:r>
              <a:rPr lang="de-DE" sz="1000" b="1" dirty="0" smtClean="0"/>
              <a:t>die weitere Planung</a:t>
            </a:r>
            <a:r>
              <a:rPr lang="de-DE" sz="1000" b="1" baseline="0" dirty="0" smtClean="0"/>
              <a:t> und</a:t>
            </a:r>
            <a:r>
              <a:rPr lang="de-DE" sz="1000" b="1" dirty="0" smtClean="0"/>
              <a:t> gemeinsame Vereinbarungen.</a:t>
            </a:r>
            <a:r>
              <a:rPr lang="de-DE" sz="1000" b="1" baseline="0" dirty="0" smtClean="0"/>
              <a:t> </a:t>
            </a:r>
            <a:r>
              <a:rPr lang="de-DE" sz="1000" b="1" dirty="0" smtClean="0"/>
              <a:t>Die vereinbarten nächsten Schritte oder Vorhaben sollen klar und verständlich formuliert und auch erreichbar sein. </a:t>
            </a:r>
          </a:p>
          <a:p>
            <a:endParaRPr lang="de-DE" sz="1000" dirty="0" smtClean="0"/>
          </a:p>
          <a:p>
            <a:r>
              <a:rPr lang="de-DE" sz="1000" dirty="0" smtClean="0"/>
              <a:t>Im Praxismodul findet sich zum Beispiel eine Kartei für Lerngespräche mit Bildkarten für die Kinder und Schlüsselfragen für die Lehrkraft zu folgenden Fragestellungen: </a:t>
            </a:r>
          </a:p>
          <a:p>
            <a:r>
              <a:rPr lang="de-DE" sz="1000" b="0" dirty="0" smtClean="0"/>
              <a:t>„Das ist mir gelungen“ - die Erfolge im Blick: Was ist dir seit dem letzten Gespräch gelungen und warum? Worauf bist du stolz und warum?</a:t>
            </a:r>
          </a:p>
          <a:p>
            <a:r>
              <a:rPr lang="de-DE" sz="1000" b="0" dirty="0" smtClean="0"/>
              <a:t>„Das habe ich gelernt“- die Ergebnisse im Blick: Was hast du dazu gelernt? Was möchtest du noch üben? Mit wem kannst du gut lernen und arbeiten? Was wäre für dich noch hilfreich (andere Lernpartner, eine andere Lehrperson, Sonstiges)?</a:t>
            </a:r>
          </a:p>
          <a:p>
            <a:r>
              <a:rPr lang="de-DE" sz="1000" b="0" dirty="0" smtClean="0"/>
              <a:t>„So habe ich gearbeitet“ - die Lernhaltung im Blick:  Wie hast du deine Lernzeit genutzt? Hast du begonnene Arbeiten fertig gestellt? Hast du leise gearbeitet? Bist du sorgfältig mit deinen Materialien umgegangen?</a:t>
            </a:r>
          </a:p>
          <a:p>
            <a:r>
              <a:rPr lang="de-DE" sz="1000" b="0" dirty="0" smtClean="0"/>
              <a:t>„So geht es mir“ - die Gefühle im Blick: Wie fühlst du dich/ hast du dich gefühlt? Wie ging es dir bei der Einzel-, Gruppenarbeit, in der Pause,…? Was ist dir wichtig (auch Außerschulisches)? Was interessiert dich derzeit besonders?</a:t>
            </a:r>
          </a:p>
          <a:p>
            <a:r>
              <a:rPr lang="de-DE" sz="1000" b="0" dirty="0" smtClean="0"/>
              <a:t>„ Das habe ich vor…“ - Ziele und Absprachen im Blick: Welche Ziele setzt du dir? Wie kannst du deine Ziele erreichen? Worauf möchtest du achten? </a:t>
            </a:r>
            <a:endParaRPr lang="de-DE" sz="1000" dirty="0" smtClean="0"/>
          </a:p>
          <a:p>
            <a:endParaRPr lang="de-DE" sz="1000" dirty="0"/>
          </a:p>
        </p:txBody>
      </p:sp>
      <p:sp>
        <p:nvSpPr>
          <p:cNvPr id="4" name="Foliennummernplatzhalter 3"/>
          <p:cNvSpPr>
            <a:spLocks noGrp="1"/>
          </p:cNvSpPr>
          <p:nvPr>
            <p:ph type="sldNum" sz="quarter" idx="10"/>
          </p:nvPr>
        </p:nvSpPr>
        <p:spPr/>
        <p:txBody>
          <a:bodyPr/>
          <a:lstStyle/>
          <a:p>
            <a:fld id="{7F322DED-3AC4-4FB0-A831-17453FEBE125}" type="slidenum">
              <a:rPr lang="de-DE" smtClean="0">
                <a:solidFill>
                  <a:prstClr val="black"/>
                </a:solidFill>
              </a:rPr>
              <a:pPr/>
              <a:t>21</a:t>
            </a:fld>
            <a:endParaRPr lang="de-DE">
              <a:solidFill>
                <a:prstClr val="black"/>
              </a:solidFill>
            </a:endParaRPr>
          </a:p>
        </p:txBody>
      </p:sp>
    </p:spTree>
    <p:extLst>
      <p:ext uri="{BB962C8B-B14F-4D97-AF65-F5344CB8AC3E}">
        <p14:creationId xmlns:p14="http://schemas.microsoft.com/office/powerpoint/2010/main" val="769068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r>
              <a:rPr lang="de-DE" sz="1000" b="0" i="0" dirty="0" smtClean="0"/>
              <a:t>Für</a:t>
            </a:r>
            <a:r>
              <a:rPr lang="de-DE" sz="1000" b="0" i="0" baseline="0" dirty="0" smtClean="0"/>
              <a:t> die Klassen 3/4 ist ein Praxismodul mit Begleit-CD in Bearbeitung.</a:t>
            </a:r>
            <a:endParaRPr lang="de-DE" sz="1000" b="0" i="0" dirty="0" smtClean="0"/>
          </a:p>
        </p:txBody>
      </p:sp>
      <p:sp>
        <p:nvSpPr>
          <p:cNvPr id="4" name="Foliennummernplatzhalter 3"/>
          <p:cNvSpPr>
            <a:spLocks noGrp="1"/>
          </p:cNvSpPr>
          <p:nvPr>
            <p:ph type="sldNum" sz="quarter" idx="10"/>
          </p:nvPr>
        </p:nvSpPr>
        <p:spPr/>
        <p:txBody>
          <a:bodyPr/>
          <a:lstStyle/>
          <a:p>
            <a:fld id="{629830C1-E6F8-44FA-BA81-A3C406533D4B}" type="slidenum">
              <a:rPr lang="de-DE">
                <a:solidFill>
                  <a:prstClr val="black"/>
                </a:solidFill>
              </a:rPr>
              <a:pPr/>
              <a:t>22</a:t>
            </a:fld>
            <a:endParaRPr lang="de-DE">
              <a:solidFill>
                <a:prstClr val="black"/>
              </a:solidFill>
            </a:endParaRPr>
          </a:p>
        </p:txBody>
      </p:sp>
    </p:spTree>
    <p:extLst>
      <p:ext uri="{BB962C8B-B14F-4D97-AF65-F5344CB8AC3E}">
        <p14:creationId xmlns:p14="http://schemas.microsoft.com/office/powerpoint/2010/main" val="254089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i="1" dirty="0" smtClean="0"/>
              <a:t>„Alle Kinder sind verschieden – und das vereint sie." </a:t>
            </a:r>
          </a:p>
          <a:p>
            <a:endParaRPr lang="de-DE" sz="1000" dirty="0" smtClean="0"/>
          </a:p>
          <a:p>
            <a:r>
              <a:rPr lang="de-DE" sz="1000" dirty="0" smtClean="0"/>
              <a:t>Diese Unterschiedlichkeit</a:t>
            </a:r>
            <a:r>
              <a:rPr lang="de-DE" sz="1000" baseline="0" dirty="0" smtClean="0"/>
              <a:t> macht ein </a:t>
            </a:r>
            <a:r>
              <a:rPr lang="de-DE" sz="1000" dirty="0" smtClean="0"/>
              <a:t>Lernen im Gleichschritt zur </a:t>
            </a:r>
            <a:r>
              <a:rPr lang="de-DE" sz="1000" baseline="0" dirty="0" smtClean="0"/>
              <a:t>Utopie</a:t>
            </a:r>
            <a:r>
              <a:rPr lang="de-DE" sz="1000" dirty="0" smtClean="0"/>
              <a:t>. </a:t>
            </a:r>
          </a:p>
          <a:p>
            <a:endParaRPr kumimoji="0" lang="de-DE" sz="1000" b="0" i="0" u="none" strike="noStrike" kern="1200" cap="none" spc="0" normalizeH="0" baseline="0" noProof="0" dirty="0" smtClean="0">
              <a:ln>
                <a:noFill/>
              </a:ln>
              <a:solidFill>
                <a:prstClr val="black"/>
              </a:solidFill>
              <a:effectLst/>
              <a:uLnTx/>
              <a:uFillTx/>
              <a:latin typeface="+mn-lt"/>
              <a:ea typeface="+mn-ea"/>
              <a:cs typeface="+mn-cs"/>
            </a:endParaRPr>
          </a:p>
          <a:p>
            <a:r>
              <a:rPr kumimoji="0" lang="de-DE" sz="1000" b="0" i="0" u="none" strike="noStrike" kern="1200" cap="none" spc="0" normalizeH="0" baseline="0" noProof="0" dirty="0" smtClean="0">
                <a:ln>
                  <a:noFill/>
                </a:ln>
                <a:solidFill>
                  <a:prstClr val="black"/>
                </a:solidFill>
                <a:effectLst/>
                <a:uLnTx/>
                <a:uFillTx/>
                <a:latin typeface="+mn-lt"/>
                <a:ea typeface="+mn-ea"/>
                <a:cs typeface="+mn-cs"/>
              </a:rPr>
              <a:t>Kernanliegen des Bildungsplans 2016 ist der Blick auf den einzelnen Schüler, die einzelne Schülerin, deren Lernausgangslage, Interessen, Begabungen usw. Ziel ist ein angemessener Umgang mit Heterogenität und eine systematische individuelle Förderung aller Kinder. Dies bildet die Grundlage für eine Schule für alle Kinder, in welcher Individualisierung zum Unterrichtsprinzip wird. </a:t>
            </a:r>
            <a:endParaRPr lang="de-DE" sz="1000" dirty="0" smtClean="0"/>
          </a:p>
          <a:p>
            <a:endParaRPr lang="de-DE" sz="1000" b="1" dirty="0" smtClean="0"/>
          </a:p>
          <a:p>
            <a:r>
              <a:rPr lang="de-DE" sz="1000" b="1" dirty="0" smtClean="0"/>
              <a:t>Erfolgreiches Lernen mit einer positiven Lernhaltung kann dann gelingen,</a:t>
            </a:r>
            <a:r>
              <a:rPr lang="de-DE" sz="1000" b="1" baseline="0" dirty="0" smtClean="0"/>
              <a:t> wenn </a:t>
            </a:r>
            <a:r>
              <a:rPr lang="de-DE" sz="1000" b="1" dirty="0" smtClean="0"/>
              <a:t>individuelle</a:t>
            </a:r>
            <a:r>
              <a:rPr lang="de-DE" sz="1000" b="1" baseline="0" dirty="0" smtClean="0"/>
              <a:t> und </a:t>
            </a:r>
            <a:r>
              <a:rPr lang="de-DE" sz="1000" b="1" dirty="0" smtClean="0"/>
              <a:t>kooperative Lernformen ausgewogen sind. </a:t>
            </a:r>
          </a:p>
          <a:p>
            <a:r>
              <a:rPr lang="de-DE" sz="1000" b="1" dirty="0" smtClean="0"/>
              <a:t>Diese werden im gemeinsamen Unterricht sinnvoll kombiniert.</a:t>
            </a:r>
            <a:r>
              <a:rPr lang="de-DE" sz="1000" b="1" baseline="0" dirty="0" smtClean="0"/>
              <a:t> </a:t>
            </a:r>
          </a:p>
          <a:p>
            <a:endParaRPr lang="de-DE" sz="1000" dirty="0" smtClean="0"/>
          </a:p>
          <a:p>
            <a:r>
              <a:rPr lang="de-DE" sz="1000" dirty="0" smtClean="0"/>
              <a:t>Dabei hat die Lehrkraft die </a:t>
            </a:r>
            <a:r>
              <a:rPr lang="de-DE" sz="1000" b="0" dirty="0" smtClean="0"/>
              <a:t>Lern- und Entwicklungsschritte der Kinder im Blick. Hier entsteht ein Spannungsfeld zwischen Anspruch und</a:t>
            </a:r>
            <a:r>
              <a:rPr lang="de-DE" sz="1000" b="0" baseline="0" dirty="0" smtClean="0"/>
              <a:t> Überforderung (Was kann ich leisten?), das es stets auszubalancieren gilt.</a:t>
            </a:r>
            <a:endParaRPr lang="de-DE" sz="1000" b="0" dirty="0" smtClean="0"/>
          </a:p>
          <a:p>
            <a:endParaRPr lang="de-DE" sz="1000" b="1" dirty="0" smtClean="0"/>
          </a:p>
          <a:p>
            <a:r>
              <a:rPr lang="de-DE" sz="1000" b="0" dirty="0" smtClean="0"/>
              <a:t>Aufgrund seines</a:t>
            </a:r>
            <a:r>
              <a:rPr lang="de-DE" sz="1000" b="0" baseline="0" dirty="0" smtClean="0"/>
              <a:t> kompetenzorientierten Aufbaus unterstützt der Bildungsplan 2016 einen Unterricht, </a:t>
            </a:r>
            <a:r>
              <a:rPr lang="de-DE" sz="1000" b="1" baseline="0" dirty="0" smtClean="0"/>
              <a:t>der auf die unterschiedlichen Lernausgangslagen der Kinder eingeht </a:t>
            </a:r>
          </a:p>
          <a:p>
            <a:r>
              <a:rPr lang="de-DE" sz="1000" b="1" baseline="0" dirty="0" smtClean="0"/>
              <a:t>und damit eine erfolgreiche Lernentwicklung aller unterstützt. </a:t>
            </a:r>
            <a:r>
              <a:rPr lang="de-DE" sz="1000" b="0" baseline="0" dirty="0" smtClean="0"/>
              <a:t>Kompetenzen orientieren sich an typischen Entwicklungsschritten. </a:t>
            </a:r>
            <a:r>
              <a:rPr lang="de-DE" sz="1000" b="1" baseline="0" dirty="0" smtClean="0"/>
              <a:t>Sie rücken im Unterschied zum Defizitblick</a:t>
            </a:r>
          </a:p>
          <a:p>
            <a:r>
              <a:rPr lang="de-DE" sz="1000" b="1" baseline="0" dirty="0" smtClean="0"/>
              <a:t>die </a:t>
            </a:r>
            <a:r>
              <a:rPr lang="de-DE" sz="1000" b="1" baseline="0" dirty="0" err="1" smtClean="0"/>
              <a:t>Könnensperspektive</a:t>
            </a:r>
            <a:r>
              <a:rPr lang="de-DE" sz="1000" b="1" baseline="0" dirty="0" smtClean="0"/>
              <a:t> in den Mittelpunkt des Interesses:</a:t>
            </a:r>
            <a:r>
              <a:rPr lang="de-DE" sz="1000" b="0" baseline="0" dirty="0" smtClean="0"/>
              <a:t> Was kann das Kind schon und was kann es als nächstes lernen? Das </a:t>
            </a:r>
            <a:r>
              <a:rPr lang="de-DE" altLang="de-DE" sz="1000" b="0" dirty="0" smtClean="0"/>
              <a:t>Lernen baut auf vorhandenen Kompetenzen auf und entwickelt</a:t>
            </a:r>
            <a:r>
              <a:rPr lang="de-DE" altLang="de-DE" sz="1000" b="0" baseline="0" dirty="0" smtClean="0"/>
              <a:t> diese</a:t>
            </a:r>
            <a:r>
              <a:rPr lang="de-DE" altLang="de-DE" sz="1000" b="0" dirty="0" smtClean="0"/>
              <a:t> weiter.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mn-lt"/>
                <a:ea typeface="+mn-ea"/>
                <a:cs typeface="+mn-cs"/>
              </a:rPr>
              <a:t>Dies bildet die Grundlage für das individuelle und kooperative Lernen.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881489" rtl="0" eaLnBrk="1" fontAlgn="auto" latinLnBrk="0" hangingPunct="1">
              <a:lnSpc>
                <a:spcPct val="100000"/>
              </a:lnSpc>
              <a:spcBef>
                <a:spcPts val="0"/>
              </a:spcBef>
              <a:spcAft>
                <a:spcPts val="0"/>
              </a:spcAft>
              <a:buClrTx/>
              <a:buSzTx/>
              <a:buFontTx/>
              <a:buNone/>
              <a:tabLst/>
              <a:defRPr/>
            </a:pPr>
            <a:endParaRPr kumimoji="0" lang="de-DE" altLang="de-DE" sz="1000" b="0" i="0" u="none" strike="noStrike" kern="1200" cap="none" spc="0" normalizeH="0" baseline="0" noProof="0" dirty="0" smtClean="0">
              <a:ln>
                <a:noFill/>
              </a:ln>
              <a:solidFill>
                <a:prstClr val="black"/>
              </a:solidFill>
              <a:effectLst/>
              <a:uLnTx/>
              <a:uFillTx/>
              <a:latin typeface="+mn-lt"/>
              <a:ea typeface="+mn-ea"/>
              <a:cs typeface="+mn-cs"/>
            </a:endParaRPr>
          </a:p>
          <a:p>
            <a:endParaRPr lang="de-DE" sz="1000" dirty="0" smtClean="0"/>
          </a:p>
          <a:p>
            <a:endParaRPr lang="de-DE" sz="1000" dirty="0" smtClean="0"/>
          </a:p>
          <a:p>
            <a:endParaRPr lang="de-DE" sz="1000" dirty="0"/>
          </a:p>
        </p:txBody>
      </p:sp>
      <p:sp>
        <p:nvSpPr>
          <p:cNvPr id="4" name="Foliennummernplatzhalter 3"/>
          <p:cNvSpPr>
            <a:spLocks noGrp="1"/>
          </p:cNvSpPr>
          <p:nvPr>
            <p:ph type="sldNum" sz="quarter" idx="10"/>
          </p:nvPr>
        </p:nvSpPr>
        <p:spPr/>
        <p:txBody>
          <a:bodyPr/>
          <a:lstStyle/>
          <a:p>
            <a:fld id="{7F322DED-3AC4-4FB0-A831-17453FEBE125}"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52230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12813" eaLnBrk="0" hangingPunct="0">
              <a:defRPr sz="2800">
                <a:solidFill>
                  <a:schemeClr val="bg1"/>
                </a:solidFill>
                <a:latin typeface="Arial Narrow" pitchFamily="34" charset="0"/>
              </a:defRPr>
            </a:lvl1pPr>
            <a:lvl2pPr marL="742950" indent="-285750" defTabSz="912813" eaLnBrk="0" hangingPunct="0">
              <a:defRPr sz="2800">
                <a:solidFill>
                  <a:schemeClr val="bg1"/>
                </a:solidFill>
                <a:latin typeface="Arial Narrow" pitchFamily="34" charset="0"/>
              </a:defRPr>
            </a:lvl2pPr>
            <a:lvl3pPr marL="1143000" indent="-228600" defTabSz="912813" eaLnBrk="0" hangingPunct="0">
              <a:defRPr sz="2800">
                <a:solidFill>
                  <a:schemeClr val="bg1"/>
                </a:solidFill>
                <a:latin typeface="Arial Narrow" pitchFamily="34" charset="0"/>
              </a:defRPr>
            </a:lvl3pPr>
            <a:lvl4pPr marL="1600200" indent="-228600" defTabSz="912813" eaLnBrk="0" hangingPunct="0">
              <a:defRPr sz="2800">
                <a:solidFill>
                  <a:schemeClr val="bg1"/>
                </a:solidFill>
                <a:latin typeface="Arial Narrow" pitchFamily="34" charset="0"/>
              </a:defRPr>
            </a:lvl4pPr>
            <a:lvl5pPr marL="2057400" indent="-228600" defTabSz="912813" eaLnBrk="0" hangingPunct="0">
              <a:defRPr sz="2800">
                <a:solidFill>
                  <a:schemeClr val="bg1"/>
                </a:solidFill>
                <a:latin typeface="Arial Narrow" pitchFamily="34" charset="0"/>
              </a:defRPr>
            </a:lvl5pPr>
            <a:lvl6pPr marL="2514600" indent="-228600" defTabSz="912813" eaLnBrk="0" fontAlgn="base" hangingPunct="0">
              <a:spcBef>
                <a:spcPct val="0"/>
              </a:spcBef>
              <a:spcAft>
                <a:spcPct val="0"/>
              </a:spcAft>
              <a:defRPr sz="2800">
                <a:solidFill>
                  <a:schemeClr val="bg1"/>
                </a:solidFill>
                <a:latin typeface="Arial Narrow" pitchFamily="34" charset="0"/>
              </a:defRPr>
            </a:lvl6pPr>
            <a:lvl7pPr marL="2971800" indent="-228600" defTabSz="912813" eaLnBrk="0" fontAlgn="base" hangingPunct="0">
              <a:spcBef>
                <a:spcPct val="0"/>
              </a:spcBef>
              <a:spcAft>
                <a:spcPct val="0"/>
              </a:spcAft>
              <a:defRPr sz="2800">
                <a:solidFill>
                  <a:schemeClr val="bg1"/>
                </a:solidFill>
                <a:latin typeface="Arial Narrow" pitchFamily="34" charset="0"/>
              </a:defRPr>
            </a:lvl7pPr>
            <a:lvl8pPr marL="3429000" indent="-228600" defTabSz="912813" eaLnBrk="0" fontAlgn="base" hangingPunct="0">
              <a:spcBef>
                <a:spcPct val="0"/>
              </a:spcBef>
              <a:spcAft>
                <a:spcPct val="0"/>
              </a:spcAft>
              <a:defRPr sz="2800">
                <a:solidFill>
                  <a:schemeClr val="bg1"/>
                </a:solidFill>
                <a:latin typeface="Arial Narrow" pitchFamily="34" charset="0"/>
              </a:defRPr>
            </a:lvl8pPr>
            <a:lvl9pPr marL="3886200" indent="-228600" defTabSz="912813" eaLnBrk="0" fontAlgn="base" hangingPunct="0">
              <a:spcBef>
                <a:spcPct val="0"/>
              </a:spcBef>
              <a:spcAft>
                <a:spcPct val="0"/>
              </a:spcAft>
              <a:defRPr sz="2800">
                <a:solidFill>
                  <a:schemeClr val="bg1"/>
                </a:solidFill>
                <a:latin typeface="Arial Narrow" pitchFamily="34" charset="0"/>
              </a:defRPr>
            </a:lvl9pPr>
          </a:lstStyle>
          <a:p>
            <a:pPr eaLnBrk="1" hangingPunct="1"/>
            <a:fld id="{47F19226-6B85-4517-95C5-F0406A53FDCF}" type="slidenum">
              <a:rPr lang="de-DE" altLang="de-DE" sz="1200">
                <a:solidFill>
                  <a:prstClr val="black"/>
                </a:solidFill>
                <a:latin typeface="Arial" charset="0"/>
              </a:rPr>
              <a:pPr eaLnBrk="1" hangingPunct="1"/>
              <a:t>4</a:t>
            </a:fld>
            <a:endParaRPr lang="de-DE" altLang="de-DE" sz="1200">
              <a:solidFill>
                <a:prstClr val="black"/>
              </a:solidFill>
              <a:latin typeface="Arial" charset="0"/>
            </a:endParaRPr>
          </a:p>
        </p:txBody>
      </p:sp>
      <p:sp>
        <p:nvSpPr>
          <p:cNvPr id="9219" name="Rectangle 2"/>
          <p:cNvSpPr>
            <a:spLocks noGrp="1" noRot="1" noChangeAspect="1" noChangeArrowheads="1" noTextEdit="1"/>
          </p:cNvSpPr>
          <p:nvPr>
            <p:ph type="sldImg"/>
          </p:nvPr>
        </p:nvSpPr>
        <p:spPr>
          <a:xfrm>
            <a:off x="917575" y="744538"/>
            <a:ext cx="4962525" cy="3722687"/>
          </a:xfrm>
          <a:ln/>
        </p:spPr>
      </p:sp>
      <p:sp>
        <p:nvSpPr>
          <p:cNvPr id="9220" name="Rectangle 3"/>
          <p:cNvSpPr>
            <a:spLocks noGrp="1" noChangeArrowheads="1"/>
          </p:cNvSpPr>
          <p:nvPr>
            <p:ph type="body" idx="1"/>
          </p:nvPr>
        </p:nvSpPr>
        <p:spPr>
          <a:noFill/>
        </p:spPr>
        <p:txBody>
          <a:bodyPr/>
          <a:lstStyle/>
          <a:p>
            <a:pPr marL="0" indent="0" eaLnBrk="1" hangingPunct="1">
              <a:buFontTx/>
              <a:buNone/>
            </a:pPr>
            <a:r>
              <a:rPr lang="de-DE" altLang="de-DE" sz="1000" dirty="0" smtClean="0"/>
              <a:t>Das Basismodul widmet sich dem </a:t>
            </a:r>
            <a:r>
              <a:rPr lang="de-DE" altLang="de-DE" sz="1000" b="0" dirty="0" smtClean="0"/>
              <a:t>fachwissenschaftlichen</a:t>
            </a:r>
            <a:r>
              <a:rPr lang="de-DE" altLang="de-DE" sz="1000" b="0" baseline="0" dirty="0" smtClean="0"/>
              <a:t> Hintergrund </a:t>
            </a:r>
            <a:r>
              <a:rPr lang="de-DE" altLang="de-DE" sz="1000" baseline="0" dirty="0" smtClean="0"/>
              <a:t>zu zentralen Themen </a:t>
            </a:r>
            <a:r>
              <a:rPr lang="de-DE" altLang="de-DE" sz="1000" dirty="0" smtClean="0"/>
              <a:t>des erfolgreichen und nachhaltigen Lernens. </a:t>
            </a:r>
          </a:p>
          <a:p>
            <a:pPr marL="0" indent="0" eaLnBrk="1" hangingPunct="1">
              <a:buFontTx/>
              <a:buNone/>
            </a:pPr>
            <a:endParaRPr lang="de-DE" altLang="de-DE" sz="1000" dirty="0" smtClean="0"/>
          </a:p>
          <a:p>
            <a:pPr marL="0" indent="0" eaLnBrk="1" hangingPunct="1">
              <a:buFontTx/>
              <a:buNone/>
            </a:pPr>
            <a:r>
              <a:rPr lang="de-DE" altLang="de-DE" sz="1000" dirty="0" smtClean="0"/>
              <a:t>Zunächst wird der Blick auf das einzelne</a:t>
            </a:r>
            <a:r>
              <a:rPr lang="de-DE" altLang="de-DE" sz="1000" baseline="0" dirty="0" smtClean="0"/>
              <a:t> </a:t>
            </a:r>
            <a:r>
              <a:rPr lang="de-DE" altLang="de-DE" sz="1000" baseline="0" dirty="0" smtClean="0"/>
              <a:t>Kind und </a:t>
            </a:r>
            <a:r>
              <a:rPr lang="de-DE" altLang="de-DE" sz="1000" baseline="0" dirty="0" smtClean="0"/>
              <a:t>auf die Frage, wie Lernen </a:t>
            </a:r>
            <a:r>
              <a:rPr lang="de-DE" altLang="de-DE" sz="1000" baseline="0" dirty="0" smtClean="0"/>
              <a:t>stattfindet, gerichtet. </a:t>
            </a:r>
            <a:r>
              <a:rPr lang="de-DE" altLang="de-DE" sz="1000" baseline="0" dirty="0" smtClean="0"/>
              <a:t>Antworten liefern Forschungsergebnisse aus der Lern- und Entwicklungspsychologie.</a:t>
            </a:r>
          </a:p>
          <a:p>
            <a:pPr marL="0" indent="0" eaLnBrk="1" hangingPunct="1">
              <a:buFontTx/>
              <a:buNone/>
            </a:pPr>
            <a:endParaRPr lang="de-DE" altLang="de-DE" sz="1000" baseline="0" dirty="0" smtClean="0"/>
          </a:p>
          <a:p>
            <a:pPr marL="0" indent="0" eaLnBrk="1" hangingPunct="1">
              <a:buFontTx/>
              <a:buNone/>
            </a:pPr>
            <a:r>
              <a:rPr lang="de-DE" altLang="de-DE" sz="1000" baseline="0" dirty="0" smtClean="0"/>
              <a:t>Kinder sind eigenaktive Lerner, sie konstruieren ihre je eigene Sichtweise auf die Welt. Dies bedeutet, </a:t>
            </a: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s</a:t>
            </a:r>
            <a:r>
              <a:rPr kumimoji="0" lang="de-DE" sz="1000" b="0" i="0" u="none" strike="noStrike" kern="1200" cap="none" spc="0" normalizeH="0" baseline="0" noProof="0" dirty="0" smtClean="0">
                <a:ln>
                  <a:noFill/>
                </a:ln>
                <a:solidFill>
                  <a:prstClr val="black"/>
                </a:solidFill>
                <a:effectLst/>
                <a:uLnTx/>
                <a:uFillTx/>
                <a:latin typeface="+mn-lt"/>
                <a:ea typeface="+mn-ea"/>
                <a:cs typeface="+mn-cs"/>
              </a:rPr>
              <a:t>ie nehmen Informationen aus ihrer Umwelt auf (jeder auf seine ganz eigene Art und Weise) </a:t>
            </a:r>
          </a:p>
          <a:p>
            <a:pPr marL="0" indent="0" eaLnBrk="1" hangingPunct="1">
              <a:buFontTx/>
              <a:buNone/>
            </a:pPr>
            <a:r>
              <a:rPr kumimoji="0" lang="de-DE" sz="1000" b="0" i="0" u="none" strike="noStrike" kern="1200" cap="none" spc="0" normalizeH="0" baseline="0" noProof="0" dirty="0" smtClean="0">
                <a:ln>
                  <a:noFill/>
                </a:ln>
                <a:solidFill>
                  <a:prstClr val="black"/>
                </a:solidFill>
                <a:effectLst/>
                <a:uLnTx/>
                <a:uFillTx/>
                <a:latin typeface="+mn-lt"/>
                <a:ea typeface="+mn-ea"/>
                <a:cs typeface="+mn-cs"/>
              </a:rPr>
              <a:t>und verarbeiten sie anschließend mit ihrem (ganz eigenen) individuell zur Verfügung stehenden Vorwissen, der sogenannte „Output“ wird generiert. Aufgrund des unterschiedlichen Vorwissens </a:t>
            </a:r>
          </a:p>
          <a:p>
            <a:pPr marL="0" indent="0" eaLnBrk="1" hangingPunct="1">
              <a:buFontTx/>
              <a:buNone/>
            </a:pPr>
            <a:r>
              <a:rPr kumimoji="0" lang="de-DE" sz="1000" b="0" i="0" u="none" strike="noStrike" kern="1200" cap="none" spc="0" normalizeH="0" baseline="0" noProof="0" dirty="0" smtClean="0">
                <a:ln>
                  <a:noFill/>
                </a:ln>
                <a:solidFill>
                  <a:prstClr val="black"/>
                </a:solidFill>
                <a:effectLst/>
                <a:uLnTx/>
                <a:uFillTx/>
                <a:latin typeface="+mn-lt"/>
                <a:ea typeface="+mn-ea"/>
                <a:cs typeface="+mn-cs"/>
              </a:rPr>
              <a:t>und der unterschiedlichen Arten der Informationsaufnahme und -verarbeitung fällt das Ergebnis somit auch unterschiedlich aus. </a:t>
            </a:r>
          </a:p>
          <a:p>
            <a:pPr marL="0" indent="0" eaLnBrk="1" hangingPunct="1">
              <a:buFontTx/>
              <a:buNone/>
            </a:pPr>
            <a:endParaRPr kumimoji="0" lang="de-DE" altLang="de-DE" sz="1000" b="0" i="0" u="none" strike="noStrike" kern="1200" cap="none" spc="0" normalizeH="0" baseline="0" noProof="0" dirty="0" smtClean="0">
              <a:ln>
                <a:noFill/>
              </a:ln>
              <a:solidFill>
                <a:prstClr val="black"/>
              </a:solidFill>
              <a:effectLst/>
              <a:uLnTx/>
              <a:uFillTx/>
              <a:latin typeface="+mn-lt"/>
              <a:ea typeface="+mn-ea"/>
              <a:cs typeface="+mn-cs"/>
            </a:endParaRPr>
          </a:p>
          <a:p>
            <a:pPr marL="0" indent="0" eaLnBrk="1" hangingPunct="1">
              <a:buFontTx/>
              <a:buNone/>
            </a:pPr>
            <a:r>
              <a:rPr lang="de-DE" altLang="de-DE" sz="1000" b="1" baseline="0" dirty="0" smtClean="0"/>
              <a:t>Im Austausch mit anderen Lernern werden diese unterschiedlichen Sichtweisen zusammengeführt und neue Deutungen und Erkenntnisse entstehen (Ko-Konstruktion). </a:t>
            </a:r>
          </a:p>
          <a:p>
            <a:pPr marL="0" indent="0" eaLnBrk="1" hangingPunct="1">
              <a:buFontTx/>
              <a:buNone/>
            </a:pPr>
            <a:r>
              <a:rPr kumimoji="0" lang="de-DE" altLang="de-DE" sz="1000" b="1" i="0" u="none" strike="noStrike" kern="1200" cap="none" spc="0" normalizeH="0" baseline="0" noProof="0" dirty="0" smtClean="0">
                <a:ln>
                  <a:noFill/>
                </a:ln>
                <a:solidFill>
                  <a:prstClr val="black"/>
                </a:solidFill>
                <a:effectLst/>
                <a:uLnTx/>
                <a:uFillTx/>
                <a:latin typeface="+mn-lt"/>
                <a:ea typeface="+mn-ea"/>
                <a:cs typeface="+mn-cs"/>
              </a:rPr>
              <a:t>Diese soziale Komponente spielt im Lernprozess eine wichtige Rolle. </a:t>
            </a:r>
          </a:p>
          <a:p>
            <a:pPr marL="0" indent="0" eaLnBrk="1" hangingPunct="1">
              <a:buFontTx/>
              <a:buNone/>
            </a:pPr>
            <a:endParaRPr kumimoji="0" lang="de-DE" altLang="de-DE" sz="1000" b="0" i="0" u="none" strike="noStrike" kern="1200" cap="none" spc="0" normalizeH="0" baseline="0" noProof="0" dirty="0" smtClean="0">
              <a:ln>
                <a:noFill/>
              </a:ln>
              <a:solidFill>
                <a:prstClr val="black"/>
              </a:solidFill>
              <a:effectLst/>
              <a:uLnTx/>
              <a:uFillTx/>
              <a:latin typeface="+mn-lt"/>
              <a:ea typeface="+mn-ea"/>
              <a:cs typeface="+mn-cs"/>
            </a:endParaRPr>
          </a:p>
          <a:p>
            <a:pPr marL="0" indent="0" eaLnBrk="1" hangingPunct="1">
              <a:buFontTx/>
              <a:buNone/>
            </a:pP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Für den Unterricht heißt das, dass die Kombination individueller Konzepte mit kooperativen und kommunikativen Phasen der sozialen Interaktion die Basis für </a:t>
            </a:r>
            <a:r>
              <a:rPr kumimoji="0" lang="de-DE" altLang="de-DE" sz="1000" b="0" i="0" u="none" strike="noStrike" kern="1200" cap="none" spc="0" normalizeH="0" baseline="0" noProof="0" dirty="0" err="1" smtClean="0">
                <a:ln>
                  <a:noFill/>
                </a:ln>
                <a:solidFill>
                  <a:prstClr val="black"/>
                </a:solidFill>
                <a:effectLst/>
                <a:uLnTx/>
                <a:uFillTx/>
                <a:latin typeface="+mn-lt"/>
                <a:ea typeface="+mn-ea"/>
                <a:cs typeface="+mn-cs"/>
              </a:rPr>
              <a:t>Verstehensprozesse</a:t>
            </a: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 bildet.</a:t>
            </a:r>
          </a:p>
          <a:p>
            <a:pPr marL="0" indent="0" eaLnBrk="1" hangingPunct="1">
              <a:buFontTx/>
              <a:buNone/>
            </a:pPr>
            <a:endParaRPr lang="de-DE" altLang="de-DE"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000" b="0" i="0" u="none" strike="noStrike" kern="1200" cap="none" spc="0" normalizeH="0" baseline="0" noProof="0" dirty="0" smtClean="0">
              <a:ln>
                <a:noFill/>
              </a:ln>
              <a:solidFill>
                <a:prstClr val="black"/>
              </a:solidFill>
              <a:effectLst/>
              <a:uLnTx/>
              <a:uFillTx/>
              <a:latin typeface="+mn-lt"/>
              <a:ea typeface="+mn-ea"/>
              <a:cs typeface="+mn-cs"/>
            </a:endParaRPr>
          </a:p>
          <a:p>
            <a:pPr marL="0" indent="0" eaLnBrk="1" hangingPunct="1">
              <a:buFontTx/>
              <a:buNone/>
            </a:pPr>
            <a:endParaRPr lang="de-DE" altLang="de-DE" sz="1000" b="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12813" eaLnBrk="0" hangingPunct="0">
              <a:defRPr sz="2800">
                <a:solidFill>
                  <a:schemeClr val="bg1"/>
                </a:solidFill>
                <a:latin typeface="Arial Narrow" pitchFamily="34" charset="0"/>
              </a:defRPr>
            </a:lvl1pPr>
            <a:lvl2pPr marL="742950" indent="-285750" defTabSz="912813" eaLnBrk="0" hangingPunct="0">
              <a:defRPr sz="2800">
                <a:solidFill>
                  <a:schemeClr val="bg1"/>
                </a:solidFill>
                <a:latin typeface="Arial Narrow" pitchFamily="34" charset="0"/>
              </a:defRPr>
            </a:lvl2pPr>
            <a:lvl3pPr marL="1143000" indent="-228600" defTabSz="912813" eaLnBrk="0" hangingPunct="0">
              <a:defRPr sz="2800">
                <a:solidFill>
                  <a:schemeClr val="bg1"/>
                </a:solidFill>
                <a:latin typeface="Arial Narrow" pitchFamily="34" charset="0"/>
              </a:defRPr>
            </a:lvl3pPr>
            <a:lvl4pPr marL="1600200" indent="-228600" defTabSz="912813" eaLnBrk="0" hangingPunct="0">
              <a:defRPr sz="2800">
                <a:solidFill>
                  <a:schemeClr val="bg1"/>
                </a:solidFill>
                <a:latin typeface="Arial Narrow" pitchFamily="34" charset="0"/>
              </a:defRPr>
            </a:lvl4pPr>
            <a:lvl5pPr marL="2057400" indent="-228600" defTabSz="912813" eaLnBrk="0" hangingPunct="0">
              <a:defRPr sz="2800">
                <a:solidFill>
                  <a:schemeClr val="bg1"/>
                </a:solidFill>
                <a:latin typeface="Arial Narrow" pitchFamily="34" charset="0"/>
              </a:defRPr>
            </a:lvl5pPr>
            <a:lvl6pPr marL="2514600" indent="-228600" defTabSz="912813" eaLnBrk="0" fontAlgn="base" hangingPunct="0">
              <a:spcBef>
                <a:spcPct val="0"/>
              </a:spcBef>
              <a:spcAft>
                <a:spcPct val="0"/>
              </a:spcAft>
              <a:defRPr sz="2800">
                <a:solidFill>
                  <a:schemeClr val="bg1"/>
                </a:solidFill>
                <a:latin typeface="Arial Narrow" pitchFamily="34" charset="0"/>
              </a:defRPr>
            </a:lvl6pPr>
            <a:lvl7pPr marL="2971800" indent="-228600" defTabSz="912813" eaLnBrk="0" fontAlgn="base" hangingPunct="0">
              <a:spcBef>
                <a:spcPct val="0"/>
              </a:spcBef>
              <a:spcAft>
                <a:spcPct val="0"/>
              </a:spcAft>
              <a:defRPr sz="2800">
                <a:solidFill>
                  <a:schemeClr val="bg1"/>
                </a:solidFill>
                <a:latin typeface="Arial Narrow" pitchFamily="34" charset="0"/>
              </a:defRPr>
            </a:lvl7pPr>
            <a:lvl8pPr marL="3429000" indent="-228600" defTabSz="912813" eaLnBrk="0" fontAlgn="base" hangingPunct="0">
              <a:spcBef>
                <a:spcPct val="0"/>
              </a:spcBef>
              <a:spcAft>
                <a:spcPct val="0"/>
              </a:spcAft>
              <a:defRPr sz="2800">
                <a:solidFill>
                  <a:schemeClr val="bg1"/>
                </a:solidFill>
                <a:latin typeface="Arial Narrow" pitchFamily="34" charset="0"/>
              </a:defRPr>
            </a:lvl8pPr>
            <a:lvl9pPr marL="3886200" indent="-228600" defTabSz="912813" eaLnBrk="0" fontAlgn="base" hangingPunct="0">
              <a:spcBef>
                <a:spcPct val="0"/>
              </a:spcBef>
              <a:spcAft>
                <a:spcPct val="0"/>
              </a:spcAft>
              <a:defRPr sz="2800">
                <a:solidFill>
                  <a:schemeClr val="bg1"/>
                </a:solidFill>
                <a:latin typeface="Arial Narrow" pitchFamily="34" charset="0"/>
              </a:defRPr>
            </a:lvl9pPr>
          </a:lstStyle>
          <a:p>
            <a:pPr eaLnBrk="1" hangingPunct="1"/>
            <a:fld id="{47F19226-6B85-4517-95C5-F0406A53FDCF}" type="slidenum">
              <a:rPr lang="de-DE" altLang="de-DE" sz="1200">
                <a:solidFill>
                  <a:prstClr val="black"/>
                </a:solidFill>
                <a:latin typeface="Arial" charset="0"/>
              </a:rPr>
              <a:pPr eaLnBrk="1" hangingPunct="1"/>
              <a:t>5</a:t>
            </a:fld>
            <a:endParaRPr lang="de-DE" altLang="de-DE" sz="1200">
              <a:solidFill>
                <a:prstClr val="black"/>
              </a:solidFill>
              <a:latin typeface="Arial" charset="0"/>
            </a:endParaRPr>
          </a:p>
        </p:txBody>
      </p:sp>
      <p:sp>
        <p:nvSpPr>
          <p:cNvPr id="9219" name="Rectangle 2"/>
          <p:cNvSpPr>
            <a:spLocks noGrp="1" noRot="1" noChangeAspect="1" noChangeArrowheads="1" noTextEdit="1"/>
          </p:cNvSpPr>
          <p:nvPr>
            <p:ph type="sldImg"/>
          </p:nvPr>
        </p:nvSpPr>
        <p:spPr>
          <a:xfrm>
            <a:off x="917575" y="744538"/>
            <a:ext cx="4962525" cy="3722687"/>
          </a:xfrm>
          <a:ln/>
        </p:spPr>
      </p:sp>
      <p:sp>
        <p:nvSpPr>
          <p:cNvPr id="9220"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smtClean="0">
                <a:ln>
                  <a:noFill/>
                </a:ln>
                <a:solidFill>
                  <a:prstClr val="black"/>
                </a:solidFill>
                <a:effectLst/>
                <a:uLnTx/>
                <a:uFillTx/>
                <a:latin typeface="+mn-lt"/>
                <a:ea typeface="+mn-ea"/>
                <a:cs typeface="+mn-cs"/>
              </a:rPr>
              <a:t>Damit Lernprozesse lernwirksam gestaltet werden, ist es wichtig, die Bedingungen zu kennen, unter welchen erfolgreiches Lernen möglich ist. </a:t>
            </a:r>
            <a:endParaRPr kumimoji="0" lang="de-DE" altLang="de-DE"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kern="1200" dirty="0" smtClean="0">
                <a:solidFill>
                  <a:schemeClr val="tx1"/>
                </a:solidFill>
                <a:effectLst/>
                <a:latin typeface="+mn-lt"/>
                <a:ea typeface="+mn-ea"/>
                <a:cs typeface="+mn-cs"/>
              </a:rPr>
              <a:t>Entscheidend</a:t>
            </a:r>
            <a:r>
              <a:rPr lang="de-DE" sz="1000" b="1" kern="1200" baseline="0" dirty="0" smtClean="0">
                <a:solidFill>
                  <a:schemeClr val="tx1"/>
                </a:solidFill>
                <a:effectLst/>
                <a:latin typeface="+mn-lt"/>
                <a:ea typeface="+mn-ea"/>
                <a:cs typeface="+mn-cs"/>
              </a:rPr>
              <a:t> für erfolgreiches Lernen ist ein </a:t>
            </a:r>
            <a:r>
              <a:rPr lang="de-DE" sz="1000" b="1" kern="1200" dirty="0" smtClean="0">
                <a:solidFill>
                  <a:schemeClr val="tx1"/>
                </a:solidFill>
                <a:effectLst/>
                <a:latin typeface="+mn-lt"/>
                <a:ea typeface="+mn-ea"/>
                <a:cs typeface="+mn-cs"/>
              </a:rPr>
              <a:t>positives Unterrichtsklima, das geprägt</a:t>
            </a:r>
            <a:r>
              <a:rPr lang="de-DE" sz="1000" b="1" kern="1200" baseline="0" dirty="0" smtClean="0">
                <a:solidFill>
                  <a:schemeClr val="tx1"/>
                </a:solidFill>
                <a:effectLst/>
                <a:latin typeface="+mn-lt"/>
                <a:ea typeface="+mn-ea"/>
                <a:cs typeface="+mn-cs"/>
              </a:rPr>
              <a:t> ist von Vertrauen, Zuversicht, Sympathie, Fairness und Empathie zwischen Lehrkraft und Kind,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kern="1200" baseline="0" dirty="0" smtClean="0">
                <a:solidFill>
                  <a:schemeClr val="tx1"/>
                </a:solidFill>
                <a:effectLst/>
                <a:latin typeface="+mn-lt"/>
                <a:ea typeface="+mn-ea"/>
                <a:cs typeface="+mn-cs"/>
              </a:rPr>
              <a:t>aber auch zwischen den Kindern</a:t>
            </a:r>
            <a:r>
              <a:rPr lang="de-DE" sz="1000" b="1" kern="1200" dirty="0" smtClean="0">
                <a:solidFill>
                  <a:schemeClr val="tx1"/>
                </a:solidFill>
                <a:effectLst/>
                <a:latin typeface="+mn-lt"/>
                <a:ea typeface="+mn-ea"/>
                <a:cs typeface="+mn-cs"/>
              </a:rPr>
              <a:t>.</a:t>
            </a:r>
            <a:r>
              <a:rPr lang="de-DE" sz="1000" b="1"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kern="1200" baseline="0" dirty="0" smtClean="0">
                <a:solidFill>
                  <a:schemeClr val="tx1"/>
                </a:solidFill>
                <a:effectLst/>
                <a:latin typeface="+mn-lt"/>
                <a:ea typeface="+mn-ea"/>
                <a:cs typeface="+mn-cs"/>
              </a:rPr>
              <a:t>Wenn man sich wohl fühlt, kann man besser lernen. Wenn man Fehler machen darf und diese nicht als Defizit verstanden werden,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kern="1200" baseline="0" dirty="0" smtClean="0">
                <a:solidFill>
                  <a:schemeClr val="tx1"/>
                </a:solidFill>
                <a:effectLst/>
                <a:latin typeface="+mn-lt"/>
                <a:ea typeface="+mn-ea"/>
                <a:cs typeface="+mn-cs"/>
              </a:rPr>
              <a:t>können diese konstruktiv für den weiteren Lernprozess genutzt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kern="1200" baseline="0" dirty="0" smtClean="0">
                <a:solidFill>
                  <a:schemeClr val="tx1"/>
                </a:solidFill>
                <a:effectLst/>
                <a:latin typeface="+mn-lt"/>
                <a:ea typeface="+mn-ea"/>
                <a:cs typeface="+mn-cs"/>
              </a:rPr>
              <a:t>Ziehen Schule und Elternhaus auf der Basis einer vertrauensvollen Zusammenarbeit und eines regelmäßigen Austauschs an einem Strang,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kern="1200" baseline="0" dirty="0" smtClean="0">
                <a:solidFill>
                  <a:schemeClr val="tx1"/>
                </a:solidFill>
                <a:effectLst/>
                <a:latin typeface="+mn-lt"/>
                <a:ea typeface="+mn-ea"/>
                <a:cs typeface="+mn-cs"/>
              </a:rPr>
              <a:t>wird der Lernprozess</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  zusätzlich unterstützt. Das Kind merkt, dass beide Seiten Interesse an seinem Lernen zeigen.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mn-lt"/>
                <a:ea typeface="+mn-ea"/>
                <a:cs typeface="+mn-cs"/>
              </a:rPr>
              <a:t>Auf der Ebene des Kindes rückt der gesamte Lernprozess in den Mittelpunkt. Im Sinne eines Spiralcurriculums wird die Entwicklung fachlicher und überfachlicher Kompetenzen systematisch angebahnt und gefördert.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tx1"/>
                </a:solidFill>
                <a:effectLst/>
                <a:latin typeface="+mn-lt"/>
                <a:ea typeface="+mn-ea"/>
                <a:cs typeface="+mn-cs"/>
              </a:rPr>
              <a:t>Dabei spielt die</a:t>
            </a:r>
            <a:r>
              <a:rPr lang="de-DE" sz="1000" kern="1200" baseline="0" dirty="0" smtClean="0">
                <a:solidFill>
                  <a:schemeClr val="tx1"/>
                </a:solidFill>
                <a:effectLst/>
                <a:latin typeface="+mn-lt"/>
                <a:ea typeface="+mn-ea"/>
                <a:cs typeface="+mn-cs"/>
              </a:rPr>
              <a:t> </a:t>
            </a:r>
            <a:r>
              <a:rPr lang="de-DE" sz="1000" kern="1200" dirty="0" smtClean="0">
                <a:solidFill>
                  <a:schemeClr val="tx1"/>
                </a:solidFill>
                <a:effectLst/>
                <a:latin typeface="+mn-lt"/>
                <a:ea typeface="+mn-ea"/>
                <a:cs typeface="+mn-cs"/>
              </a:rPr>
              <a:t>Verwendung geeigneter Lernstrategien eine wichtige Rolle,</a:t>
            </a:r>
            <a:r>
              <a:rPr lang="de-DE" sz="1000" kern="1200" baseline="0" dirty="0" smtClean="0">
                <a:solidFill>
                  <a:schemeClr val="tx1"/>
                </a:solidFill>
                <a:effectLst/>
                <a:latin typeface="+mn-lt"/>
                <a:ea typeface="+mn-ea"/>
                <a:cs typeface="+mn-cs"/>
              </a:rPr>
              <a:t> so dass die Schülerinnen und Schüler zunehmend eigenverantwortlich arbeiten können. Wichtig sind Lernstrategien, die helfen</a:t>
            </a:r>
            <a:r>
              <a:rPr lang="de-DE" sz="1000" kern="1200" dirty="0" smtClean="0">
                <a:solidFill>
                  <a:schemeClr val="tx1"/>
                </a:solidFill>
                <a:effectLst/>
                <a:latin typeface="+mn-lt"/>
                <a:ea typeface="+mn-ea"/>
                <a:cs typeface="+mn-cs"/>
              </a:rPr>
              <a:t>, sich Informationen zu erschließen und problemorientiert</a:t>
            </a:r>
            <a:r>
              <a:rPr lang="de-DE" sz="1000" kern="1200" baseline="0" dirty="0" smtClean="0">
                <a:solidFill>
                  <a:schemeClr val="tx1"/>
                </a:solidFill>
                <a:effectLst/>
                <a:latin typeface="+mn-lt"/>
                <a:ea typeface="+mn-ea"/>
                <a:cs typeface="+mn-cs"/>
              </a:rPr>
              <a:t> zu </a:t>
            </a:r>
            <a:r>
              <a:rPr lang="de-DE" sz="1000" kern="1200" dirty="0" smtClean="0">
                <a:solidFill>
                  <a:schemeClr val="tx1"/>
                </a:solidFill>
                <a:effectLst/>
                <a:latin typeface="+mn-lt"/>
                <a:ea typeface="+mn-ea"/>
                <a:cs typeface="+mn-cs"/>
              </a:rPr>
              <a:t>verstehen, sie zu differenzieren und zu vernetzen, sie kritisch zu reflektieren und schließlich in größere</a:t>
            </a:r>
            <a:r>
              <a:rPr lang="de-DE" sz="1000" kern="1200" baseline="0" dirty="0" smtClean="0">
                <a:solidFill>
                  <a:schemeClr val="tx1"/>
                </a:solidFill>
                <a:effectLst/>
                <a:latin typeface="+mn-lt"/>
                <a:ea typeface="+mn-ea"/>
                <a:cs typeface="+mn-cs"/>
              </a:rPr>
              <a:t> Zusammenhänge zu integrieren. </a:t>
            </a:r>
          </a:p>
          <a:p>
            <a:endParaRPr lang="de-DE" sz="1000" kern="1200" baseline="0" dirty="0" smtClean="0">
              <a:solidFill>
                <a:schemeClr val="tx1"/>
              </a:solidFill>
              <a:effectLst/>
              <a:latin typeface="+mn-lt"/>
              <a:ea typeface="+mn-ea"/>
              <a:cs typeface="+mn-cs"/>
            </a:endParaRPr>
          </a:p>
          <a:p>
            <a:r>
              <a:rPr lang="de-DE" sz="1000" kern="1200" dirty="0" smtClean="0">
                <a:solidFill>
                  <a:schemeClr val="tx1"/>
                </a:solidFill>
                <a:effectLst/>
                <a:latin typeface="+mn-lt"/>
                <a:ea typeface="+mn-ea"/>
                <a:cs typeface="+mn-cs"/>
              </a:rPr>
              <a:t>Hinsichtlich der überfachlichen Kompetenzen</a:t>
            </a:r>
            <a:r>
              <a:rPr lang="de-DE" sz="1000" kern="1200" baseline="0" dirty="0" smtClean="0">
                <a:solidFill>
                  <a:schemeClr val="tx1"/>
                </a:solidFill>
                <a:effectLst/>
                <a:latin typeface="+mn-lt"/>
                <a:ea typeface="+mn-ea"/>
                <a:cs typeface="+mn-cs"/>
              </a:rPr>
              <a:t> geht es darum</a:t>
            </a:r>
            <a:r>
              <a:rPr lang="de-DE" sz="1000" kern="1200" dirty="0" smtClean="0">
                <a:solidFill>
                  <a:schemeClr val="tx1"/>
                </a:solidFill>
                <a:effectLst/>
                <a:latin typeface="+mn-lt"/>
                <a:ea typeface="+mn-ea"/>
                <a:cs typeface="+mn-cs"/>
              </a:rPr>
              <a:t>, das Selbstbewusstsein der Lernenden zu stärken</a:t>
            </a:r>
            <a:r>
              <a:rPr lang="de-DE" sz="1000" kern="1200" baseline="0" dirty="0" smtClean="0">
                <a:solidFill>
                  <a:schemeClr val="tx1"/>
                </a:solidFill>
                <a:effectLst/>
                <a:latin typeface="+mn-lt"/>
                <a:ea typeface="+mn-ea"/>
                <a:cs typeface="+mn-cs"/>
              </a:rPr>
              <a:t> und</a:t>
            </a:r>
            <a:r>
              <a:rPr lang="de-DE" sz="1000" kern="1200" dirty="0" smtClean="0">
                <a:solidFill>
                  <a:schemeClr val="tx1"/>
                </a:solidFill>
                <a:effectLst/>
                <a:latin typeface="+mn-lt"/>
                <a:ea typeface="+mn-ea"/>
                <a:cs typeface="+mn-cs"/>
              </a:rPr>
              <a:t> ihre Fähigkeit</a:t>
            </a:r>
            <a:r>
              <a:rPr lang="de-DE" sz="1000" kern="1200" baseline="0" dirty="0" smtClean="0">
                <a:solidFill>
                  <a:schemeClr val="tx1"/>
                </a:solidFill>
                <a:effectLst/>
                <a:latin typeface="+mn-lt"/>
                <a:ea typeface="+mn-ea"/>
                <a:cs typeface="+mn-cs"/>
              </a:rPr>
              <a:t> zur </a:t>
            </a:r>
            <a:r>
              <a:rPr lang="de-DE" sz="1000" kern="1200" dirty="0" smtClean="0">
                <a:solidFill>
                  <a:schemeClr val="tx1"/>
                </a:solidFill>
                <a:effectLst/>
                <a:latin typeface="+mn-lt"/>
                <a:ea typeface="+mn-ea"/>
                <a:cs typeface="+mn-cs"/>
              </a:rPr>
              <a:t>Selbstreflexion beim Lernen systematisch aufzubauen.</a:t>
            </a:r>
            <a:r>
              <a:rPr lang="de-DE" sz="1000" kern="1200" baseline="0" dirty="0" smtClean="0">
                <a:solidFill>
                  <a:schemeClr val="tx1"/>
                </a:solidFill>
                <a:effectLst/>
                <a:latin typeface="+mn-lt"/>
                <a:ea typeface="+mn-ea"/>
                <a:cs typeface="+mn-cs"/>
              </a:rPr>
              <a:t> Dies ist</a:t>
            </a:r>
            <a:r>
              <a:rPr lang="de-DE" sz="1000" kern="1200" dirty="0" smtClean="0">
                <a:solidFill>
                  <a:schemeClr val="tx1"/>
                </a:solidFill>
                <a:effectLst/>
                <a:latin typeface="+mn-lt"/>
                <a:ea typeface="+mn-ea"/>
                <a:cs typeface="+mn-cs"/>
              </a:rPr>
              <a:t> beim  selbstständigen, selbstgesteuerten und eigenverantwortlichen Lernen grundlegend. Zentrales Element</a:t>
            </a:r>
            <a:r>
              <a:rPr lang="de-DE" sz="1000" kern="1200" baseline="0" dirty="0" smtClean="0">
                <a:solidFill>
                  <a:schemeClr val="tx1"/>
                </a:solidFill>
                <a:effectLst/>
                <a:latin typeface="+mn-lt"/>
                <a:ea typeface="+mn-ea"/>
                <a:cs typeface="+mn-cs"/>
              </a:rPr>
              <a:t> </a:t>
            </a:r>
            <a:r>
              <a:rPr lang="de-DE" sz="1000" kern="1200" dirty="0" smtClean="0">
                <a:solidFill>
                  <a:schemeClr val="tx1"/>
                </a:solidFill>
                <a:effectLst/>
                <a:latin typeface="+mn-lt"/>
                <a:ea typeface="+mn-ea"/>
                <a:cs typeface="+mn-cs"/>
              </a:rPr>
              <a:t>ist hierbei das Feedback, welches die Lernenden erhalten, aber auch anderen geben, sowie die hieraus erwachsenden</a:t>
            </a:r>
            <a:r>
              <a:rPr lang="de-DE" sz="1000" kern="1200" baseline="0" dirty="0" smtClean="0">
                <a:solidFill>
                  <a:schemeClr val="tx1"/>
                </a:solidFill>
                <a:effectLst/>
                <a:latin typeface="+mn-lt"/>
                <a:ea typeface="+mn-ea"/>
                <a:cs typeface="+mn-cs"/>
              </a:rPr>
              <a:t> </a:t>
            </a:r>
            <a:r>
              <a:rPr lang="de-DE" sz="1000" kern="1200" dirty="0" smtClean="0">
                <a:solidFill>
                  <a:schemeClr val="tx1"/>
                </a:solidFill>
                <a:effectLst/>
                <a:latin typeface="+mn-lt"/>
                <a:ea typeface="+mn-ea"/>
                <a:cs typeface="+mn-cs"/>
              </a:rPr>
              <a:t>Konsequenzen für ihre Lernprozesse. </a:t>
            </a:r>
          </a:p>
          <a:p>
            <a:endParaRPr lang="de-DE" sz="1000" kern="1200" dirty="0" smtClean="0">
              <a:solidFill>
                <a:schemeClr val="tx1"/>
              </a:solidFill>
              <a:effectLst/>
              <a:latin typeface="+mn-lt"/>
              <a:ea typeface="+mn-ea"/>
              <a:cs typeface="+mn-cs"/>
            </a:endParaRPr>
          </a:p>
          <a:p>
            <a:r>
              <a:rPr lang="de-DE" sz="1000" kern="1200" dirty="0" smtClean="0">
                <a:solidFill>
                  <a:schemeClr val="tx1"/>
                </a:solidFill>
                <a:effectLst/>
                <a:latin typeface="+mn-lt"/>
                <a:ea typeface="+mn-ea"/>
                <a:cs typeface="+mn-cs"/>
              </a:rPr>
              <a:t>Herausfordernde Aufgabenstellungen und Materialien geben Impulse,</a:t>
            </a:r>
            <a:r>
              <a:rPr lang="de-DE" sz="1000" kern="1200" baseline="0" dirty="0" smtClean="0">
                <a:solidFill>
                  <a:schemeClr val="tx1"/>
                </a:solidFill>
                <a:effectLst/>
                <a:latin typeface="+mn-lt"/>
                <a:ea typeface="+mn-ea"/>
                <a:cs typeface="+mn-cs"/>
              </a:rPr>
              <a:t> so dass der Lernprozess angestoßen </a:t>
            </a:r>
            <a:r>
              <a:rPr lang="de-DE" sz="1000" kern="1200" baseline="0" dirty="0" smtClean="0">
                <a:solidFill>
                  <a:schemeClr val="tx1"/>
                </a:solidFill>
                <a:effectLst/>
                <a:latin typeface="+mn-lt"/>
                <a:ea typeface="+mn-ea"/>
                <a:cs typeface="+mn-cs"/>
              </a:rPr>
              <a:t>und </a:t>
            </a:r>
            <a:r>
              <a:rPr lang="de-DE" sz="1000" kern="1200" baseline="0" dirty="0" smtClean="0">
                <a:solidFill>
                  <a:schemeClr val="tx1"/>
                </a:solidFill>
                <a:effectLst/>
                <a:latin typeface="+mn-lt"/>
                <a:ea typeface="+mn-ea"/>
                <a:cs typeface="+mn-cs"/>
              </a:rPr>
              <a:t>eine kognitive Aktivierung ermöglicht wird. Zudem erhält der Lernprozess einen Rahmen, eine </a:t>
            </a:r>
            <a:r>
              <a:rPr lang="de-DE" sz="1000" kern="1200" dirty="0" smtClean="0">
                <a:solidFill>
                  <a:schemeClr val="tx1"/>
                </a:solidFill>
                <a:effectLst/>
                <a:latin typeface="+mn-lt"/>
                <a:ea typeface="+mn-ea"/>
                <a:cs typeface="+mn-cs"/>
              </a:rPr>
              <a:t>Struktur, woran sich die Kinder orientieren</a:t>
            </a:r>
            <a:r>
              <a:rPr lang="de-DE" sz="1000" kern="1200" baseline="0" dirty="0" smtClean="0">
                <a:solidFill>
                  <a:schemeClr val="tx1"/>
                </a:solidFill>
                <a:effectLst/>
                <a:latin typeface="+mn-lt"/>
                <a:ea typeface="+mn-ea"/>
                <a:cs typeface="+mn-cs"/>
              </a:rPr>
              <a:t> können und der Lernprozess somit überschaubar und planbar bleibt. </a:t>
            </a:r>
            <a:r>
              <a:rPr lang="de-DE" sz="1000" b="1" kern="1200" baseline="0" dirty="0" smtClean="0">
                <a:solidFill>
                  <a:schemeClr val="tx1"/>
                </a:solidFill>
                <a:effectLst/>
                <a:latin typeface="+mn-lt"/>
                <a:ea typeface="+mn-ea"/>
                <a:cs typeface="+mn-cs"/>
              </a:rPr>
              <a:t>Ausgehend von einem gemeinsamen Thema, einer gemeinsamen Aufgabe können individuelle Lernwege eingeschlagen werden, die am Ende im gemeinsamen Gespräch zusammengeführt werden.</a:t>
            </a:r>
          </a:p>
          <a:p>
            <a:endParaRPr lang="de-DE" sz="10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000" b="0" i="0" u="none" strike="noStrike" kern="1200" cap="none" spc="0" normalizeH="0" baseline="0" noProof="0" dirty="0" smtClean="0">
              <a:ln>
                <a:noFill/>
              </a:ln>
              <a:solidFill>
                <a:prstClr val="black"/>
              </a:solidFill>
              <a:effectLst/>
              <a:uLnTx/>
              <a:uFillTx/>
              <a:latin typeface="+mn-lt"/>
              <a:ea typeface="+mn-ea"/>
              <a:cs typeface="+mn-cs"/>
            </a:endParaRPr>
          </a:p>
          <a:p>
            <a:pPr marL="0" indent="0" eaLnBrk="1" hangingPunct="1">
              <a:buFontTx/>
              <a:buNone/>
            </a:pPr>
            <a:endParaRPr lang="de-DE" altLang="de-DE" sz="1000" b="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12813" eaLnBrk="0" hangingPunct="0">
              <a:defRPr sz="2800">
                <a:solidFill>
                  <a:schemeClr val="bg1"/>
                </a:solidFill>
                <a:latin typeface="Arial Narrow" pitchFamily="34" charset="0"/>
              </a:defRPr>
            </a:lvl1pPr>
            <a:lvl2pPr marL="742950" indent="-285750" defTabSz="912813" eaLnBrk="0" hangingPunct="0">
              <a:defRPr sz="2800">
                <a:solidFill>
                  <a:schemeClr val="bg1"/>
                </a:solidFill>
                <a:latin typeface="Arial Narrow" pitchFamily="34" charset="0"/>
              </a:defRPr>
            </a:lvl2pPr>
            <a:lvl3pPr marL="1143000" indent="-228600" defTabSz="912813" eaLnBrk="0" hangingPunct="0">
              <a:defRPr sz="2800">
                <a:solidFill>
                  <a:schemeClr val="bg1"/>
                </a:solidFill>
                <a:latin typeface="Arial Narrow" pitchFamily="34" charset="0"/>
              </a:defRPr>
            </a:lvl3pPr>
            <a:lvl4pPr marL="1600200" indent="-228600" defTabSz="912813" eaLnBrk="0" hangingPunct="0">
              <a:defRPr sz="2800">
                <a:solidFill>
                  <a:schemeClr val="bg1"/>
                </a:solidFill>
                <a:latin typeface="Arial Narrow" pitchFamily="34" charset="0"/>
              </a:defRPr>
            </a:lvl4pPr>
            <a:lvl5pPr marL="2057400" indent="-228600" defTabSz="912813" eaLnBrk="0" hangingPunct="0">
              <a:defRPr sz="2800">
                <a:solidFill>
                  <a:schemeClr val="bg1"/>
                </a:solidFill>
                <a:latin typeface="Arial Narrow" pitchFamily="34" charset="0"/>
              </a:defRPr>
            </a:lvl5pPr>
            <a:lvl6pPr marL="2514600" indent="-228600" defTabSz="912813" eaLnBrk="0" fontAlgn="base" hangingPunct="0">
              <a:spcBef>
                <a:spcPct val="0"/>
              </a:spcBef>
              <a:spcAft>
                <a:spcPct val="0"/>
              </a:spcAft>
              <a:defRPr sz="2800">
                <a:solidFill>
                  <a:schemeClr val="bg1"/>
                </a:solidFill>
                <a:latin typeface="Arial Narrow" pitchFamily="34" charset="0"/>
              </a:defRPr>
            </a:lvl6pPr>
            <a:lvl7pPr marL="2971800" indent="-228600" defTabSz="912813" eaLnBrk="0" fontAlgn="base" hangingPunct="0">
              <a:spcBef>
                <a:spcPct val="0"/>
              </a:spcBef>
              <a:spcAft>
                <a:spcPct val="0"/>
              </a:spcAft>
              <a:defRPr sz="2800">
                <a:solidFill>
                  <a:schemeClr val="bg1"/>
                </a:solidFill>
                <a:latin typeface="Arial Narrow" pitchFamily="34" charset="0"/>
              </a:defRPr>
            </a:lvl7pPr>
            <a:lvl8pPr marL="3429000" indent="-228600" defTabSz="912813" eaLnBrk="0" fontAlgn="base" hangingPunct="0">
              <a:spcBef>
                <a:spcPct val="0"/>
              </a:spcBef>
              <a:spcAft>
                <a:spcPct val="0"/>
              </a:spcAft>
              <a:defRPr sz="2800">
                <a:solidFill>
                  <a:schemeClr val="bg1"/>
                </a:solidFill>
                <a:latin typeface="Arial Narrow" pitchFamily="34" charset="0"/>
              </a:defRPr>
            </a:lvl8pPr>
            <a:lvl9pPr marL="3886200" indent="-228600" defTabSz="912813" eaLnBrk="0" fontAlgn="base" hangingPunct="0">
              <a:spcBef>
                <a:spcPct val="0"/>
              </a:spcBef>
              <a:spcAft>
                <a:spcPct val="0"/>
              </a:spcAft>
              <a:defRPr sz="2800">
                <a:solidFill>
                  <a:schemeClr val="bg1"/>
                </a:solidFill>
                <a:latin typeface="Arial Narrow" pitchFamily="34" charset="0"/>
              </a:defRPr>
            </a:lvl9pPr>
          </a:lstStyle>
          <a:p>
            <a:pPr eaLnBrk="1" hangingPunct="1"/>
            <a:fld id="{47F19226-6B85-4517-95C5-F0406A53FDCF}" type="slidenum">
              <a:rPr lang="de-DE" altLang="de-DE" sz="1200">
                <a:solidFill>
                  <a:prstClr val="black"/>
                </a:solidFill>
                <a:latin typeface="Arial" charset="0"/>
              </a:rPr>
              <a:pPr eaLnBrk="1" hangingPunct="1"/>
              <a:t>6</a:t>
            </a:fld>
            <a:endParaRPr lang="de-DE" altLang="de-DE" sz="1200">
              <a:solidFill>
                <a:prstClr val="black"/>
              </a:solidFill>
              <a:latin typeface="Arial" charset="0"/>
            </a:endParaRPr>
          </a:p>
        </p:txBody>
      </p:sp>
      <p:sp>
        <p:nvSpPr>
          <p:cNvPr id="9219" name="Rectangle 2"/>
          <p:cNvSpPr>
            <a:spLocks noGrp="1" noRot="1" noChangeAspect="1" noChangeArrowheads="1" noTextEdit="1"/>
          </p:cNvSpPr>
          <p:nvPr>
            <p:ph type="sldImg"/>
          </p:nvPr>
        </p:nvSpPr>
        <p:spPr>
          <a:xfrm>
            <a:off x="917575" y="744538"/>
            <a:ext cx="4962525" cy="3722687"/>
          </a:xfrm>
          <a:ln/>
        </p:spPr>
      </p:sp>
      <p:sp>
        <p:nvSpPr>
          <p:cNvPr id="9220"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tx1"/>
                </a:solidFill>
                <a:effectLst/>
                <a:latin typeface="+mn-lt"/>
                <a:ea typeface="+mn-ea"/>
                <a:cs typeface="+mn-cs"/>
              </a:rPr>
              <a:t>Auf der Ebene der Unterrichtsplanung</a:t>
            </a:r>
            <a:r>
              <a:rPr lang="de-DE" sz="1000" kern="1200" baseline="0" dirty="0" smtClean="0">
                <a:solidFill>
                  <a:schemeClr val="tx1"/>
                </a:solidFill>
                <a:effectLst/>
                <a:latin typeface="+mn-lt"/>
                <a:ea typeface="+mn-ea"/>
                <a:cs typeface="+mn-cs"/>
              </a:rPr>
              <a:t> ist die professionelle Lehrkraft entscheidend. </a:t>
            </a:r>
            <a:r>
              <a:rPr lang="de-DE" sz="1000" b="1" kern="1200" baseline="0" dirty="0" smtClean="0">
                <a:solidFill>
                  <a:schemeClr val="tx1"/>
                </a:solidFill>
                <a:effectLst/>
                <a:latin typeface="+mn-lt"/>
                <a:ea typeface="+mn-ea"/>
                <a:cs typeface="+mn-cs"/>
              </a:rPr>
              <a:t>Sie agiert </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mit pädagogischer Sensibilität, zeigt </a:t>
            </a:r>
            <a:r>
              <a:rPr lang="de-DE" sz="1000" b="1" kern="1200" baseline="0" dirty="0" smtClean="0">
                <a:solidFill>
                  <a:schemeClr val="tx1"/>
                </a:solidFill>
                <a:effectLst/>
                <a:latin typeface="+mn-lt"/>
                <a:ea typeface="+mn-ea"/>
                <a:cs typeface="+mn-cs"/>
              </a:rPr>
              <a:t>Begeisterung für ihr Fach, für ihr Handeln und Tun.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baseline="0" dirty="0" smtClean="0"/>
              <a:t>Zudem schafft sie Klarheit durch überschaubare Zielsetzungen, verständliche Aufgabenstellungen und nachvollziehbare Regeln für alle Beteiligten.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baseline="0" dirty="0" smtClean="0"/>
              <a:t>Sie organisiert, strukturiert und gestaltet die Lernprozesse.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aseline="0" dirty="0" smtClean="0"/>
              <a:t>Auch die Entscheidung für das passende Unterrichtskonzept und die passenden Lernformen ist grundlegend für den erfolgreichen Verlauf der Lernprozesse. Die Kinder erhalten die Möglichkeit,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aseline="0" dirty="0" smtClean="0"/>
              <a:t>sich individuell mit dem Lerngegenstand auseinanderzusetzen, aber auch, mit anderen darüber in den Dialog zu treten, sich auszutauschen, das eigene Konzept dabei eventuell zu verändern und weiterzuentwickeln.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000" b="0" i="0" u="none" strike="noStrike" kern="1200" cap="none" spc="0" normalizeH="0" baseline="0" noProof="0" dirty="0" smtClean="0">
              <a:ln>
                <a:noFill/>
              </a:ln>
              <a:solidFill>
                <a:prstClr val="black"/>
              </a:solidFill>
              <a:effectLst/>
              <a:uLnTx/>
              <a:uFillTx/>
              <a:latin typeface="+mn-lt"/>
              <a:ea typeface="+mn-ea"/>
              <a:cs typeface="+mn-cs"/>
            </a:endParaRPr>
          </a:p>
          <a:p>
            <a:pPr marL="0" indent="0">
              <a:buFontTx/>
              <a:buNone/>
            </a:pPr>
            <a:r>
              <a:rPr lang="de-DE" sz="1000" b="1" baseline="0" dirty="0" smtClean="0"/>
              <a:t>Eine Lehrkraft, die pädagogisch sensibel agiert, erkennt, welche Art der Unterstützung das Kind braucht. Eine kontinuierliche Lernbegleitung und eine wertschätzende Rückmeldekultur sind wichtige Bestandteile eines lernförderlichen Unterrichts. Bei jedem Lernen kommen auch Unstimmigkeiten und Fehler vor. Hier ist die Diagnose- und Beratungskompetenz der Lehrkraft entscheidend, denn für den Lernenden ist es wichtig, zeitnah ein konstruktives Feedback zu erhalten, um die Fehlerursache zu verstehen und seine Lernstrategie zu verändern. </a:t>
            </a:r>
          </a:p>
          <a:p>
            <a:pPr marL="0" indent="0">
              <a:buFontTx/>
              <a:buNone/>
            </a:pPr>
            <a:endParaRPr lang="de-DE" sz="1000" baseline="0" dirty="0" smtClean="0"/>
          </a:p>
          <a:p>
            <a:pPr marL="0" indent="0">
              <a:buFontTx/>
              <a:buNone/>
            </a:pPr>
            <a:r>
              <a:rPr lang="de-DE" sz="1000" baseline="0" dirty="0" smtClean="0"/>
              <a:t>So kann das eigene Lernen als sinnhaft erlebt werden. Das Kind entwickelt in der selbstkritischen Auseinandersetzung mit dem Lernprozess und dem Ergebnis eine Vorstellung davon, was geleistet werden sollte, was es tatsächlich geleistet hat und welche Schwierigkeiten worin begründet waren. Erst dann kann das Kind planen, woran es weiterarbeiten möchte.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b="1" baseline="0" dirty="0" smtClean="0"/>
              <a:t>Ein konstruktiver Umgang mit individuellen Lernwegen basiert auf einer umfassenden </a:t>
            </a:r>
            <a:r>
              <a:rPr lang="de-DE" sz="1000" b="1" baseline="0" dirty="0" err="1" smtClean="0"/>
              <a:t>Lernstandsdiagnose</a:t>
            </a:r>
            <a:r>
              <a:rPr lang="de-DE" sz="1000" b="1" baseline="0" dirty="0" smtClean="0"/>
              <a:t> und einer förderdiagnostischen Lernprozessbeobachtung.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baseline="0" dirty="0" smtClean="0"/>
              <a:t>Nur wenn klar ist, wo das Kind steht, können passende </a:t>
            </a:r>
            <a:r>
              <a:rPr lang="de-DE" sz="1000" b="0" baseline="0" dirty="0" smtClean="0"/>
              <a:t>Impulse </a:t>
            </a:r>
            <a:r>
              <a:rPr lang="de-DE" sz="1000" baseline="0" dirty="0" smtClean="0"/>
              <a:t>gesetzt werden, welche die Kinder befähigen ihr Lernen selbst in die Hand zu nehmen </a:t>
            </a:r>
          </a:p>
          <a:p>
            <a:pPr marL="0" indent="0">
              <a:buFontTx/>
              <a:buNone/>
            </a:pPr>
            <a:r>
              <a:rPr lang="de-DE" sz="1000" baseline="0" dirty="0" smtClean="0"/>
              <a:t>und dabei Kompetenzen zu erwerben und weiterzuentwickeln. Dabei dürfen die Kinder nicht sich selbst überlassen </a:t>
            </a:r>
            <a:r>
              <a:rPr lang="de-DE" sz="1000" baseline="0" dirty="0" smtClean="0"/>
              <a:t>werden. Schwächere </a:t>
            </a:r>
            <a:r>
              <a:rPr lang="de-DE" sz="1000" baseline="0" dirty="0" smtClean="0"/>
              <a:t>Kinder benötigen oftmals mehr Struktur, stärkere Kinder mehr Freiheit und herausfordernde Aufgaben.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dirty="0" smtClean="0"/>
          </a:p>
          <a:p>
            <a:pPr marL="0" indent="0" eaLnBrk="1" hangingPunct="1">
              <a:buFontTx/>
              <a:buNone/>
            </a:pPr>
            <a:endParaRPr lang="de-DE" altLang="de-DE" sz="1000" b="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t>Die</a:t>
            </a:r>
            <a:r>
              <a:rPr lang="de-DE" sz="1000" baseline="0" dirty="0" smtClean="0"/>
              <a:t> dargestellten Elemente in der Grafik bilden in ihrem Zusammenspiel die Grundlage für die Begleitung erfolgreicher und nachhaltiger Lernprozesse.</a:t>
            </a:r>
            <a:endParaRPr lang="de-DE" sz="1000" dirty="0" smtClean="0"/>
          </a:p>
        </p:txBody>
      </p:sp>
      <p:sp>
        <p:nvSpPr>
          <p:cNvPr id="4" name="Foliennummernplatzhalter 3"/>
          <p:cNvSpPr>
            <a:spLocks noGrp="1"/>
          </p:cNvSpPr>
          <p:nvPr>
            <p:ph type="sldNum" sz="quarter" idx="10"/>
          </p:nvPr>
        </p:nvSpPr>
        <p:spPr/>
        <p:txBody>
          <a:bodyPr/>
          <a:lstStyle/>
          <a:p>
            <a:fld id="{7F322DED-3AC4-4FB0-A831-17453FEBE125}"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201759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0" baseline="0" dirty="0" smtClean="0"/>
              <a:t>Die Schulen sollen mit der Handreichungsreihe auch auf </a:t>
            </a:r>
            <a:r>
              <a:rPr lang="de-DE" sz="1000" b="0" baseline="0" dirty="0" smtClean="0"/>
              <a:t>dem Weg zu einer erfolgreichen Lernkultur zu </a:t>
            </a:r>
            <a:r>
              <a:rPr lang="de-DE" sz="1000" b="0" baseline="0" dirty="0" smtClean="0"/>
              <a:t>unterstützt werden. </a:t>
            </a:r>
            <a:endParaRPr lang="de-DE" sz="1000" b="0" baseline="0" dirty="0" smtClean="0"/>
          </a:p>
          <a:p>
            <a:endParaRPr lang="de-DE" sz="1000" b="0" baseline="0" dirty="0" smtClean="0"/>
          </a:p>
          <a:p>
            <a:r>
              <a:rPr lang="de-DE" sz="1000" b="0" baseline="0" dirty="0" smtClean="0"/>
              <a:t>Eine Schule für alle zu sein kann nur im Rahmen eines gemeinsamen Schulentwicklungsprozesses gelingen. Schulentwicklung heißt, die eigene Schule zu verändern. </a:t>
            </a:r>
            <a:endParaRPr lang="de-DE"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mn-lt"/>
                <a:ea typeface="+mn-ea"/>
                <a:cs typeface="+mn-cs"/>
              </a:rPr>
              <a:t>Alle am Schulleben Beteiligten gestalten gemeinsam Schulentwicklung und verstehen sich als „wir“. </a:t>
            </a:r>
            <a:r>
              <a:rPr lang="de-DE" sz="1000" baseline="0" dirty="0" smtClean="0"/>
              <a:t>Wichtig ist eine gemeinsame Haltung in Bezug auf die kindlichen Lernprozesse.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smtClean="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Zunächst findet eine Bestandsaufnahme statt unter den Fragestellungen "Was haben wir, was machen wir schon? Wo stehen wir? Wo wollen wir hin und warum?". </a:t>
            </a:r>
          </a:p>
          <a:p>
            <a:endParaRPr lang="de-DE"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b="1" baseline="0" dirty="0" smtClean="0"/>
              <a:t>Auf der Basis einer vertrauensvollen und wertschätzenden Kommunikationskultur werden gemeinsam Visionen, Ziele und Maßnahmen formuliert. </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b="1" kern="1200" dirty="0" smtClean="0">
                <a:solidFill>
                  <a:schemeClr val="tx1"/>
                </a:solidFill>
                <a:effectLst/>
                <a:latin typeface="+mn-lt"/>
                <a:ea typeface="+mn-ea"/>
                <a:cs typeface="+mn-cs"/>
              </a:rPr>
              <a:t>Jede Schule setzt sich eigene Ziele. Das können kurzfristige als auch langfristige Ziele sein, die überschaubar, klar, präzise und positiv formuliert sind. </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b="1" kern="1200" dirty="0" smtClean="0">
                <a:solidFill>
                  <a:schemeClr val="tx1"/>
                </a:solidFill>
                <a:effectLst/>
                <a:latin typeface="+mn-lt"/>
                <a:ea typeface="+mn-ea"/>
                <a:cs typeface="+mn-cs"/>
              </a:rPr>
              <a:t>Zudem müssen diese messbar, erreichbar und überprüfbar sein. Hilfreich ist ein allgemeiner Handlungsrahmen mit pädagogischen Schwerpunkten. </a:t>
            </a:r>
          </a:p>
          <a:p>
            <a:endParaRPr lang="de-DE" sz="1000" baseline="0" dirty="0" smtClean="0"/>
          </a:p>
          <a:p>
            <a:r>
              <a:rPr lang="de-DE" sz="1000" baseline="0" dirty="0" smtClean="0"/>
              <a:t>Erste Schritte werden abgeleitet und geplant. Regelmäßige Evaluationsschleifen helfen den Prozess zu reflektieren und den Veränderungsprozess zielführend zu gestalten. </a:t>
            </a:r>
          </a:p>
          <a:p>
            <a:endParaRPr lang="de-DE" sz="1000" baseline="0" dirty="0" smtClean="0"/>
          </a:p>
          <a:p>
            <a:pPr marL="0" indent="0">
              <a:buFontTx/>
              <a:buNone/>
            </a:pPr>
            <a:r>
              <a:rPr lang="de-DE" sz="1000" b="0" kern="1200" dirty="0" err="1" smtClean="0">
                <a:solidFill>
                  <a:schemeClr val="tx1"/>
                </a:solidFill>
                <a:effectLst/>
                <a:latin typeface="+mn-lt"/>
                <a:ea typeface="+mn-ea"/>
                <a:cs typeface="+mn-cs"/>
              </a:rPr>
              <a:t>Gelingensfaktoren</a:t>
            </a:r>
            <a:r>
              <a:rPr lang="de-DE" sz="1000" b="0" kern="1200" dirty="0" smtClean="0">
                <a:solidFill>
                  <a:schemeClr val="tx1"/>
                </a:solidFill>
                <a:effectLst/>
                <a:latin typeface="+mn-lt"/>
                <a:ea typeface="+mn-ea"/>
                <a:cs typeface="+mn-cs"/>
              </a:rPr>
              <a:t> sind vor allem Kommunikation, Transparenz, klare Zielsetzung, klare Verantwortlichkeiten.</a:t>
            </a:r>
            <a:endParaRPr lang="de-DE" sz="1000" b="0" dirty="0" smtClean="0"/>
          </a:p>
          <a:p>
            <a:r>
              <a:rPr lang="de-DE" sz="1000" b="0" dirty="0" smtClean="0"/>
              <a:t>Stolpersteine können zum Beispiel Unklarheiten, fehlende Arbeitsstrukturen, fehlende Koordination</a:t>
            </a:r>
            <a:r>
              <a:rPr lang="de-DE" sz="1000" b="0" baseline="0" dirty="0" smtClean="0"/>
              <a:t> und</a:t>
            </a:r>
            <a:r>
              <a:rPr lang="de-DE" sz="1000" b="0" dirty="0" smtClean="0"/>
              <a:t> zu viele Ziele sein.</a:t>
            </a:r>
          </a:p>
          <a:p>
            <a:endParaRPr lang="de-DE" b="0" dirty="0"/>
          </a:p>
        </p:txBody>
      </p:sp>
      <p:sp>
        <p:nvSpPr>
          <p:cNvPr id="4" name="Foliennummernplatzhalter 3"/>
          <p:cNvSpPr>
            <a:spLocks noGrp="1"/>
          </p:cNvSpPr>
          <p:nvPr>
            <p:ph type="sldNum" sz="quarter" idx="10"/>
          </p:nvPr>
        </p:nvSpPr>
        <p:spPr/>
        <p:txBody>
          <a:bodyPr/>
          <a:lstStyle/>
          <a:p>
            <a:fld id="{7F322DED-3AC4-4FB0-A831-17453FEBE125}"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56382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tx1"/>
                </a:solidFill>
                <a:effectLst/>
                <a:latin typeface="+mn-lt"/>
                <a:ea typeface="+mn-ea"/>
                <a:cs typeface="+mn-cs"/>
              </a:rPr>
              <a:t>Diese Bausteine unterstützen das Gelingen des Schulentwicklungsprozesses, indem sie mögliche Aufgabenfelder</a:t>
            </a:r>
            <a:r>
              <a:rPr lang="de-DE" sz="1000" kern="1200" baseline="0" dirty="0" smtClean="0">
                <a:solidFill>
                  <a:schemeClr val="tx1"/>
                </a:solidFill>
                <a:effectLst/>
                <a:latin typeface="+mn-lt"/>
                <a:ea typeface="+mn-ea"/>
                <a:cs typeface="+mn-cs"/>
              </a:rPr>
              <a:t> aufzeigen, </a:t>
            </a:r>
            <a:r>
              <a:rPr lang="de-DE" sz="1000" kern="1200" dirty="0" smtClean="0">
                <a:solidFill>
                  <a:schemeClr val="tx1"/>
                </a:solidFill>
                <a:effectLst/>
                <a:latin typeface="+mn-lt"/>
                <a:ea typeface="+mn-ea"/>
                <a:cs typeface="+mn-cs"/>
              </a:rPr>
              <a:t>Impulse und Hilfestellungen geben.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tx1"/>
                </a:solidFill>
                <a:effectLst/>
                <a:latin typeface="+mn-lt"/>
                <a:ea typeface="+mn-ea"/>
                <a:cs typeface="+mn-cs"/>
              </a:rPr>
              <a:t>Sie erheben keinen Anspruch auf Vollständigkeit und sollen auch nicht durch</a:t>
            </a:r>
            <a:r>
              <a:rPr lang="de-DE" sz="1000" kern="1200" baseline="0" dirty="0" smtClean="0">
                <a:solidFill>
                  <a:schemeClr val="tx1"/>
                </a:solidFill>
                <a:effectLst/>
                <a:latin typeface="+mn-lt"/>
                <a:ea typeface="+mn-ea"/>
                <a:cs typeface="+mn-cs"/>
              </a:rPr>
              <a:t> ihre Fülle an „Baustellen“ erschrecken</a:t>
            </a:r>
            <a:r>
              <a:rPr lang="de-DE" sz="10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00" b="1" kern="1200" dirty="0" smtClean="0">
                <a:solidFill>
                  <a:schemeClr val="tx1"/>
                </a:solidFill>
                <a:effectLst/>
                <a:latin typeface="+mn-lt"/>
                <a:ea typeface="+mn-ea"/>
                <a:cs typeface="+mn-cs"/>
              </a:rPr>
              <a:t>Grundsätzlich gilt: Besser klein anfangen und erfolgreich beginnen, als große</a:t>
            </a:r>
            <a:r>
              <a:rPr lang="de-DE" sz="1000" b="1" kern="1200" baseline="0" dirty="0" smtClean="0">
                <a:solidFill>
                  <a:schemeClr val="tx1"/>
                </a:solidFill>
                <a:effectLst/>
                <a:latin typeface="+mn-lt"/>
                <a:ea typeface="+mn-ea"/>
                <a:cs typeface="+mn-cs"/>
              </a:rPr>
              <a:t> Visionen nicht umzusetzen. Kollegialität benötigt Vertrauen und das muss wachsen.</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b="1" kern="1200" baseline="0" dirty="0" smtClean="0">
                <a:solidFill>
                  <a:schemeClr val="tx1"/>
                </a:solidFill>
                <a:effectLst/>
                <a:latin typeface="+mn-lt"/>
                <a:ea typeface="+mn-ea"/>
                <a:cs typeface="+mn-cs"/>
              </a:rPr>
              <a:t>Es ist gut, wenn Schulleitungen den (informellen) Austausch zwischen Kolleginnen und Kollegen fördern.</a:t>
            </a:r>
            <a:endParaRPr lang="de-DE" sz="1000" b="1" kern="1200" dirty="0" smtClean="0">
              <a:solidFill>
                <a:schemeClr val="tx1"/>
              </a:solidFill>
              <a:effectLst/>
              <a:latin typeface="+mn-lt"/>
              <a:ea typeface="+mn-ea"/>
              <a:cs typeface="+mn-cs"/>
            </a:endParaRPr>
          </a:p>
          <a:p>
            <a:endParaRPr lang="de-DE" sz="1000" kern="1200" dirty="0" smtClean="0">
              <a:solidFill>
                <a:schemeClr val="tx1"/>
              </a:solidFill>
              <a:effectLst/>
              <a:latin typeface="+mn-lt"/>
              <a:ea typeface="+mn-ea"/>
              <a:cs typeface="+mn-cs"/>
            </a:endParaRPr>
          </a:p>
          <a:p>
            <a:r>
              <a:rPr lang="de-DE" sz="1000" b="0" kern="1200" dirty="0" smtClean="0">
                <a:solidFill>
                  <a:schemeClr val="tx1"/>
                </a:solidFill>
                <a:effectLst/>
                <a:latin typeface="+mn-lt"/>
                <a:ea typeface="+mn-ea"/>
                <a:cs typeface="+mn-cs"/>
              </a:rPr>
              <a:t>Ausgangslage/Jetzt: Wo stehen wir? Was haben wir schon erreicht? Was möchten und</a:t>
            </a:r>
            <a:r>
              <a:rPr lang="de-DE" sz="1000" b="0" kern="1200" baseline="0" dirty="0" smtClean="0">
                <a:solidFill>
                  <a:schemeClr val="tx1"/>
                </a:solidFill>
                <a:effectLst/>
                <a:latin typeface="+mn-lt"/>
                <a:ea typeface="+mn-ea"/>
                <a:cs typeface="+mn-cs"/>
              </a:rPr>
              <a:t> können wir als Schule als nächstes in Angriff nehmen? </a:t>
            </a:r>
            <a:r>
              <a:rPr lang="de-DE" sz="1000" b="0" kern="1200" dirty="0" smtClean="0">
                <a:solidFill>
                  <a:schemeClr val="tx1"/>
                </a:solidFill>
                <a:effectLst/>
                <a:latin typeface="+mn-lt"/>
                <a:ea typeface="+mn-ea"/>
                <a:cs typeface="+mn-cs"/>
              </a:rPr>
              <a:t>(Prozesse, Konzepte, Dokumente, Methoden)</a:t>
            </a:r>
          </a:p>
          <a:p>
            <a:endParaRPr lang="de-DE" sz="1000" b="0" kern="1200" dirty="0" smtClean="0">
              <a:solidFill>
                <a:schemeClr val="tx1"/>
              </a:solidFill>
              <a:effectLst/>
              <a:latin typeface="+mn-lt"/>
              <a:ea typeface="+mn-ea"/>
              <a:cs typeface="+mn-cs"/>
            </a:endParaRPr>
          </a:p>
          <a:p>
            <a:r>
              <a:rPr lang="de-DE" sz="1000" b="0" kern="1200" dirty="0" smtClean="0">
                <a:solidFill>
                  <a:schemeClr val="tx1"/>
                </a:solidFill>
                <a:effectLst/>
                <a:latin typeface="+mn-lt"/>
                <a:ea typeface="+mn-ea"/>
                <a:cs typeface="+mn-cs"/>
              </a:rPr>
              <a:t>Leitbild:  Wofür stehen</a:t>
            </a:r>
            <a:r>
              <a:rPr lang="de-DE" sz="1000" b="0" kern="1200" baseline="0" dirty="0" smtClean="0">
                <a:solidFill>
                  <a:schemeClr val="tx1"/>
                </a:solidFill>
                <a:effectLst/>
                <a:latin typeface="+mn-lt"/>
                <a:ea typeface="+mn-ea"/>
                <a:cs typeface="+mn-cs"/>
              </a:rPr>
              <a:t> wir als Schule ein</a:t>
            </a:r>
            <a:r>
              <a:rPr lang="de-DE" sz="1000" b="0" kern="1200" dirty="0" smtClean="0">
                <a:solidFill>
                  <a:schemeClr val="tx1"/>
                </a:solidFill>
                <a:effectLst/>
                <a:latin typeface="+mn-lt"/>
                <a:ea typeface="+mn-ea"/>
                <a:cs typeface="+mn-cs"/>
              </a:rPr>
              <a:t>? Was schätzen wir wert? (Ethos, Grundsätze)</a:t>
            </a:r>
          </a:p>
          <a:p>
            <a:endParaRPr lang="de-DE" sz="1000" b="0" kern="1200" dirty="0" smtClean="0">
              <a:solidFill>
                <a:schemeClr val="tx1"/>
              </a:solidFill>
              <a:effectLst/>
              <a:latin typeface="+mn-lt"/>
              <a:ea typeface="+mn-ea"/>
              <a:cs typeface="+mn-cs"/>
            </a:endParaRPr>
          </a:p>
          <a:p>
            <a:r>
              <a:rPr lang="de-DE" sz="1000" b="0" kern="1200" dirty="0" smtClean="0">
                <a:solidFill>
                  <a:schemeClr val="tx1"/>
                </a:solidFill>
                <a:effectLst/>
                <a:latin typeface="+mn-lt"/>
                <a:ea typeface="+mn-ea"/>
                <a:cs typeface="+mn-cs"/>
              </a:rPr>
              <a:t>Kommunikation: Wer sind wir ? (Schulprofil, Schulform, Schülerpopulation), Wo sind wir?</a:t>
            </a:r>
            <a:r>
              <a:rPr lang="de-DE" sz="1000" b="0" kern="1200" baseline="0" dirty="0" smtClean="0">
                <a:solidFill>
                  <a:schemeClr val="tx1"/>
                </a:solidFill>
                <a:effectLst/>
                <a:latin typeface="+mn-lt"/>
                <a:ea typeface="+mn-ea"/>
                <a:cs typeface="+mn-cs"/>
              </a:rPr>
              <a:t> </a:t>
            </a:r>
            <a:r>
              <a:rPr lang="de-DE" sz="1000" b="0" kern="1200" dirty="0" smtClean="0">
                <a:solidFill>
                  <a:schemeClr val="tx1"/>
                </a:solidFill>
                <a:effectLst/>
                <a:latin typeface="+mn-lt"/>
                <a:ea typeface="+mn-ea"/>
                <a:cs typeface="+mn-cs"/>
              </a:rPr>
              <a:t>(Umfeld und örtliche Gegebenheiten)</a:t>
            </a:r>
          </a:p>
          <a:p>
            <a:endParaRPr lang="de-DE" sz="1000" b="0" kern="1200" dirty="0" smtClean="0">
              <a:solidFill>
                <a:schemeClr val="tx1"/>
              </a:solidFill>
              <a:effectLst/>
              <a:latin typeface="+mn-lt"/>
              <a:ea typeface="+mn-ea"/>
              <a:cs typeface="+mn-cs"/>
            </a:endParaRPr>
          </a:p>
          <a:p>
            <a:r>
              <a:rPr lang="de-DE" sz="1000" b="0" kern="1200" dirty="0" smtClean="0">
                <a:solidFill>
                  <a:schemeClr val="tx1"/>
                </a:solidFill>
                <a:effectLst/>
                <a:latin typeface="+mn-lt"/>
                <a:ea typeface="+mn-ea"/>
                <a:cs typeface="+mn-cs"/>
              </a:rPr>
              <a:t>Ziele: Was wollen wir erreichen?</a:t>
            </a:r>
            <a:r>
              <a:rPr lang="de-DE" sz="1000" b="0" kern="1200" baseline="0" dirty="0" smtClean="0">
                <a:solidFill>
                  <a:schemeClr val="tx1"/>
                </a:solidFill>
                <a:effectLst/>
                <a:latin typeface="+mn-lt"/>
                <a:ea typeface="+mn-ea"/>
                <a:cs typeface="+mn-cs"/>
              </a:rPr>
              <a:t> Wo wollen wir in 2, in 5, in 10 Jahren sein? </a:t>
            </a:r>
            <a:r>
              <a:rPr lang="de-DE" sz="1000" b="0" kern="1200" dirty="0" smtClean="0">
                <a:solidFill>
                  <a:schemeClr val="tx1"/>
                </a:solidFill>
                <a:effectLst/>
                <a:latin typeface="+mn-lt"/>
                <a:ea typeface="+mn-ea"/>
                <a:cs typeface="+mn-cs"/>
              </a:rPr>
              <a:t>(Pädagogisch</a:t>
            </a:r>
            <a:r>
              <a:rPr lang="de-DE" sz="1000" b="0" kern="1200" dirty="0" smtClean="0">
                <a:solidFill>
                  <a:schemeClr val="tx1"/>
                </a:solidFill>
                <a:effectLst/>
                <a:latin typeface="+mn-lt"/>
                <a:ea typeface="+mn-ea"/>
                <a:cs typeface="+mn-cs"/>
              </a:rPr>
              <a:t>, fachlich, überfachlich, Visionen und Ziele)</a:t>
            </a:r>
          </a:p>
          <a:p>
            <a:endParaRPr lang="de-DE" sz="1000" b="0" kern="1200" dirty="0" smtClean="0">
              <a:solidFill>
                <a:schemeClr val="tx1"/>
              </a:solidFill>
              <a:effectLst/>
              <a:latin typeface="+mn-lt"/>
              <a:ea typeface="+mn-ea"/>
              <a:cs typeface="+mn-cs"/>
            </a:endParaRPr>
          </a:p>
          <a:p>
            <a:r>
              <a:rPr lang="de-DE" sz="1000" b="0" kern="1200" dirty="0" smtClean="0">
                <a:solidFill>
                  <a:schemeClr val="tx1"/>
                </a:solidFill>
                <a:effectLst/>
                <a:latin typeface="+mn-lt"/>
                <a:ea typeface="+mn-ea"/>
                <a:cs typeface="+mn-cs"/>
              </a:rPr>
              <a:t>Erste Schritte: Wie setzen wir es konkret um? (Arbeitsstruktur, Schritte zur Zielerreichung, Meilensteine, Teambildung, Koordination/Steuerung, Dokumentation)</a:t>
            </a:r>
          </a:p>
          <a:p>
            <a:endParaRPr lang="de-DE" sz="1000" b="0" kern="1200" dirty="0" smtClean="0">
              <a:solidFill>
                <a:schemeClr val="tx1"/>
              </a:solidFill>
              <a:effectLst/>
              <a:latin typeface="+mn-lt"/>
              <a:ea typeface="+mn-ea"/>
              <a:cs typeface="+mn-cs"/>
            </a:endParaRPr>
          </a:p>
          <a:p>
            <a:r>
              <a:rPr lang="de-DE" sz="1000" b="0" kern="1200" dirty="0" smtClean="0">
                <a:solidFill>
                  <a:schemeClr val="tx1"/>
                </a:solidFill>
                <a:effectLst/>
                <a:latin typeface="+mn-lt"/>
                <a:ea typeface="+mn-ea"/>
                <a:cs typeface="+mn-cs"/>
              </a:rPr>
              <a:t>Qualitätssicherung: Wie überprüfen wir den Fortschritt? (Maßnahmen zur schulinternen Evaluation, externe Unterstützung)</a:t>
            </a:r>
          </a:p>
          <a:p>
            <a:endParaRPr lang="de-DE" dirty="0"/>
          </a:p>
        </p:txBody>
      </p:sp>
      <p:sp>
        <p:nvSpPr>
          <p:cNvPr id="4" name="Foliennummernplatzhalter 3"/>
          <p:cNvSpPr>
            <a:spLocks noGrp="1"/>
          </p:cNvSpPr>
          <p:nvPr>
            <p:ph type="sldNum" sz="quarter" idx="10"/>
          </p:nvPr>
        </p:nvSpPr>
        <p:spPr/>
        <p:txBody>
          <a:bodyPr/>
          <a:lstStyle/>
          <a:p>
            <a:fld id="{7F322DED-3AC4-4FB0-A831-17453FEBE125}"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242434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1" descr="Logo_LS2_55mmUnivers"/>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27088" y="1341438"/>
            <a:ext cx="642461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p:nvSpPr>
        <p:spPr bwMode="auto">
          <a:xfrm>
            <a:off x="3025775" y="3429000"/>
            <a:ext cx="6081713" cy="2519363"/>
          </a:xfrm>
          <a:prstGeom prst="rect">
            <a:avLst/>
          </a:prstGeom>
          <a:solidFill>
            <a:srgbClr val="D04748"/>
          </a:solidFill>
          <a:ln w="9525">
            <a:solidFill>
              <a:schemeClr val="tx1"/>
            </a:solidFill>
            <a:miter lim="800000"/>
            <a:headEnd/>
            <a:tailEnd/>
          </a:ln>
        </p:spPr>
        <p:txBody>
          <a:bodyPr wrap="none" anchor="ctr"/>
          <a:lstStyle>
            <a:lvl1pPr defTabSz="912813" eaLnBrk="0" hangingPunct="0">
              <a:defRPr sz="2800">
                <a:solidFill>
                  <a:schemeClr val="bg1"/>
                </a:solidFill>
                <a:latin typeface="Arial Narrow" pitchFamily="34" charset="0"/>
              </a:defRPr>
            </a:lvl1pPr>
            <a:lvl2pPr marL="742950" indent="-285750" defTabSz="912813" eaLnBrk="0" hangingPunct="0">
              <a:defRPr sz="2800">
                <a:solidFill>
                  <a:schemeClr val="bg1"/>
                </a:solidFill>
                <a:latin typeface="Arial Narrow" pitchFamily="34" charset="0"/>
              </a:defRPr>
            </a:lvl2pPr>
            <a:lvl3pPr marL="1143000" indent="-228600" defTabSz="912813" eaLnBrk="0" hangingPunct="0">
              <a:defRPr sz="2800">
                <a:solidFill>
                  <a:schemeClr val="bg1"/>
                </a:solidFill>
                <a:latin typeface="Arial Narrow" pitchFamily="34" charset="0"/>
              </a:defRPr>
            </a:lvl3pPr>
            <a:lvl4pPr marL="1600200" indent="-228600" defTabSz="912813" eaLnBrk="0" hangingPunct="0">
              <a:defRPr sz="2800">
                <a:solidFill>
                  <a:schemeClr val="bg1"/>
                </a:solidFill>
                <a:latin typeface="Arial Narrow" pitchFamily="34" charset="0"/>
              </a:defRPr>
            </a:lvl4pPr>
            <a:lvl5pPr marL="2057400" indent="-228600" defTabSz="912813" eaLnBrk="0" hangingPunct="0">
              <a:defRPr sz="2800">
                <a:solidFill>
                  <a:schemeClr val="bg1"/>
                </a:solidFill>
                <a:latin typeface="Arial Narrow" pitchFamily="34" charset="0"/>
              </a:defRPr>
            </a:lvl5pPr>
            <a:lvl6pPr marL="2514600" indent="-228600" defTabSz="912813" eaLnBrk="0" fontAlgn="base" hangingPunct="0">
              <a:spcBef>
                <a:spcPct val="0"/>
              </a:spcBef>
              <a:spcAft>
                <a:spcPct val="0"/>
              </a:spcAft>
              <a:defRPr sz="2800">
                <a:solidFill>
                  <a:schemeClr val="bg1"/>
                </a:solidFill>
                <a:latin typeface="Arial Narrow" pitchFamily="34" charset="0"/>
              </a:defRPr>
            </a:lvl6pPr>
            <a:lvl7pPr marL="2971800" indent="-228600" defTabSz="912813" eaLnBrk="0" fontAlgn="base" hangingPunct="0">
              <a:spcBef>
                <a:spcPct val="0"/>
              </a:spcBef>
              <a:spcAft>
                <a:spcPct val="0"/>
              </a:spcAft>
              <a:defRPr sz="2800">
                <a:solidFill>
                  <a:schemeClr val="bg1"/>
                </a:solidFill>
                <a:latin typeface="Arial Narrow" pitchFamily="34" charset="0"/>
              </a:defRPr>
            </a:lvl7pPr>
            <a:lvl8pPr marL="3429000" indent="-228600" defTabSz="912813" eaLnBrk="0" fontAlgn="base" hangingPunct="0">
              <a:spcBef>
                <a:spcPct val="0"/>
              </a:spcBef>
              <a:spcAft>
                <a:spcPct val="0"/>
              </a:spcAft>
              <a:defRPr sz="2800">
                <a:solidFill>
                  <a:schemeClr val="bg1"/>
                </a:solidFill>
                <a:latin typeface="Arial Narrow" pitchFamily="34" charset="0"/>
              </a:defRPr>
            </a:lvl8pPr>
            <a:lvl9pPr marL="3886200" indent="-228600" defTabSz="912813" eaLnBrk="0" fontAlgn="base" hangingPunct="0">
              <a:spcBef>
                <a:spcPct val="0"/>
              </a:spcBef>
              <a:spcAft>
                <a:spcPct val="0"/>
              </a:spcAft>
              <a:defRPr sz="2800">
                <a:solidFill>
                  <a:schemeClr val="bg1"/>
                </a:solidFill>
                <a:latin typeface="Arial Narrow" pitchFamily="34" charset="0"/>
              </a:defRPr>
            </a:lvl9pPr>
          </a:lstStyle>
          <a:p>
            <a:pPr eaLnBrk="1" fontAlgn="base" hangingPunct="1">
              <a:spcBef>
                <a:spcPct val="0"/>
              </a:spcBef>
              <a:spcAft>
                <a:spcPct val="0"/>
              </a:spcAft>
            </a:pPr>
            <a:endParaRPr lang="de-DE" altLang="de-DE">
              <a:solidFill>
                <a:srgbClr val="FFFFFF"/>
              </a:solidFill>
            </a:endParaRPr>
          </a:p>
        </p:txBody>
      </p:sp>
      <p:sp>
        <p:nvSpPr>
          <p:cNvPr id="13325" name="Rectangle 13"/>
          <p:cNvSpPr>
            <a:spLocks noGrp="1" noChangeArrowheads="1"/>
          </p:cNvSpPr>
          <p:nvPr>
            <p:ph type="ctrTitle" sz="quarter"/>
          </p:nvPr>
        </p:nvSpPr>
        <p:spPr>
          <a:xfrm>
            <a:off x="3059113" y="3500438"/>
            <a:ext cx="5976937" cy="1150937"/>
          </a:xfrm>
          <a:noFill/>
          <a:extLst>
            <a:ext uri="{909E8E84-426E-40DD-AFC4-6F175D3DCCD1}">
              <a14:hiddenFill xmlns:a14="http://schemas.microsoft.com/office/drawing/2010/main">
                <a:solidFill>
                  <a:schemeClr val="accent1"/>
                </a:solidFill>
              </a14:hiddenFill>
            </a:ext>
          </a:extLst>
        </p:spPr>
        <p:txBody>
          <a:bodyPr/>
          <a:lstStyle>
            <a:lvl1pPr>
              <a:defRPr sz="4000" baseline="0">
                <a:latin typeface="Arial" pitchFamily="34" charset="0"/>
              </a:defRPr>
            </a:lvl1pPr>
          </a:lstStyle>
          <a:p>
            <a:pPr lvl="0"/>
            <a:r>
              <a:rPr lang="de-DE" noProof="0" dirty="0"/>
              <a:t>Titelmasterformat durch Klicken bearbeiten</a:t>
            </a:r>
          </a:p>
        </p:txBody>
      </p:sp>
      <p:sp>
        <p:nvSpPr>
          <p:cNvPr id="13326" name="Rectangle 14"/>
          <p:cNvSpPr>
            <a:spLocks noGrp="1" noChangeArrowheads="1"/>
          </p:cNvSpPr>
          <p:nvPr>
            <p:ph type="subTitle" sz="quarter" idx="1"/>
          </p:nvPr>
        </p:nvSpPr>
        <p:spPr>
          <a:xfrm>
            <a:off x="3059113" y="4724400"/>
            <a:ext cx="5976937" cy="1152525"/>
          </a:xfrm>
        </p:spPr>
        <p:txBody>
          <a:bodyPr anchor="ctr"/>
          <a:lstStyle>
            <a:lvl1pPr marL="0" indent="0">
              <a:buFont typeface="Wingdings" pitchFamily="2" charset="2"/>
              <a:buNone/>
              <a:defRPr sz="2000" baseline="0">
                <a:solidFill>
                  <a:schemeClr val="bg1"/>
                </a:solidFill>
                <a:latin typeface="Arial" pitchFamily="34" charset="0"/>
              </a:defRPr>
            </a:lvl1pPr>
          </a:lstStyle>
          <a:p>
            <a:pPr lvl="0"/>
            <a:r>
              <a:rPr lang="de-DE" noProof="0" dirty="0"/>
              <a:t>Formatvorlage des Untertitelmasters durch Klicken bearbeiten</a:t>
            </a:r>
          </a:p>
        </p:txBody>
      </p:sp>
    </p:spTree>
    <p:extLst>
      <p:ext uri="{BB962C8B-B14F-4D97-AF65-F5344CB8AC3E}">
        <p14:creationId xmlns:p14="http://schemas.microsoft.com/office/powerpoint/2010/main" val="424787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5661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466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65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340234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26578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9819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3238" y="866775"/>
            <a:ext cx="2284412" cy="53641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0" y="866775"/>
            <a:ext cx="6700838" cy="53641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4629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solidFill>
            <a:srgbClr val="D04748"/>
          </a:solidFill>
        </p:spPr>
        <p:txBody>
          <a:bodyPr/>
          <a:lstStyle/>
          <a:p>
            <a:r>
              <a:rPr lang="de-DE"/>
              <a:t>Titelmasterformat durch Klicken bearbeiten</a:t>
            </a:r>
          </a:p>
        </p:txBody>
      </p:sp>
      <p:sp>
        <p:nvSpPr>
          <p:cNvPr id="3" name="Inhaltsplatzhalter 2"/>
          <p:cNvSpPr>
            <a:spLocks noGrp="1"/>
          </p:cNvSpPr>
          <p:nvPr>
            <p:ph idx="1"/>
          </p:nvPr>
        </p:nvSpPr>
        <p:spPr/>
        <p:txBody>
          <a:bodyPr/>
          <a:lstStyle>
            <a:lvl1pPr marL="271463" indent="-271463">
              <a:buClr>
                <a:srgbClr val="D04748"/>
              </a:buClr>
              <a:buFont typeface="Wingdings" pitchFamily="2" charset="2"/>
              <a:buChar char="§"/>
              <a:defRPr baseline="0">
                <a:latin typeface="Arial" pitchFamily="34" charset="0"/>
              </a:defRPr>
            </a:lvl1pPr>
            <a:lvl2pPr marL="719138" indent="-268288">
              <a:buClr>
                <a:srgbClr val="D04748"/>
              </a:buClr>
              <a:buFont typeface="Wingdings" pitchFamily="2" charset="2"/>
              <a:buChar char="§"/>
              <a:defRPr sz="2000" baseline="0">
                <a:latin typeface="Arial" pitchFamily="34" charset="0"/>
              </a:defRPr>
            </a:lvl2pPr>
            <a:lvl3pPr marL="1165225" indent="-266700">
              <a:buClr>
                <a:srgbClr val="D04748"/>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89581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solidFill>
            <a:srgbClr val="D04748"/>
          </a:solidFill>
        </p:spPr>
        <p:txBody>
          <a:bodyPr/>
          <a:lstStyle/>
          <a:p>
            <a:r>
              <a:rPr lang="de-DE"/>
              <a:t>Titelmasterformat durch Klicken bearbeiten</a:t>
            </a:r>
          </a:p>
        </p:txBody>
      </p:sp>
    </p:spTree>
    <p:extLst>
      <p:ext uri="{BB962C8B-B14F-4D97-AF65-F5344CB8AC3E}">
        <p14:creationId xmlns:p14="http://schemas.microsoft.com/office/powerpoint/2010/main" val="15059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446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96557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13604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416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40456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5288" y="1484313"/>
            <a:ext cx="413226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9950" y="1484313"/>
            <a:ext cx="4133850"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1576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Line 30"/>
          <p:cNvSpPr>
            <a:spLocks noChangeShapeType="1"/>
          </p:cNvSpPr>
          <p:nvPr/>
        </p:nvSpPr>
        <p:spPr bwMode="auto">
          <a:xfrm>
            <a:off x="0" y="6381750"/>
            <a:ext cx="91440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800">
              <a:solidFill>
                <a:srgbClr val="FFFFFF"/>
              </a:solidFill>
              <a:latin typeface="Arial Narrow" pitchFamily="34" charset="0"/>
            </a:endParaRPr>
          </a:p>
        </p:txBody>
      </p:sp>
      <p:sp>
        <p:nvSpPr>
          <p:cNvPr id="1028" name="Text Box 31" descr="LS-PPT-Rechts"/>
          <p:cNvSpPr txBox="1">
            <a:spLocks noChangeArrowheads="1"/>
          </p:cNvSpPr>
          <p:nvPr userDrawn="1"/>
        </p:nvSpPr>
        <p:spPr bwMode="auto">
          <a:xfrm>
            <a:off x="5411788" y="6453188"/>
            <a:ext cx="3624262"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800">
                <a:solidFill>
                  <a:schemeClr val="bg1"/>
                </a:solidFill>
                <a:latin typeface="Arial Narrow" pitchFamily="34" charset="0"/>
              </a:defRPr>
            </a:lvl1pPr>
            <a:lvl2pPr marL="742950" indent="-285750" eaLnBrk="0" hangingPunct="0">
              <a:defRPr sz="2800">
                <a:solidFill>
                  <a:schemeClr val="bg1"/>
                </a:solidFill>
                <a:latin typeface="Arial Narrow" pitchFamily="34" charset="0"/>
              </a:defRPr>
            </a:lvl2pPr>
            <a:lvl3pPr marL="1143000" indent="-228600" eaLnBrk="0" hangingPunct="0">
              <a:defRPr sz="2800">
                <a:solidFill>
                  <a:schemeClr val="bg1"/>
                </a:solidFill>
                <a:latin typeface="Arial Narrow" pitchFamily="34" charset="0"/>
              </a:defRPr>
            </a:lvl3pPr>
            <a:lvl4pPr marL="1600200" indent="-228600" eaLnBrk="0" hangingPunct="0">
              <a:defRPr sz="2800">
                <a:solidFill>
                  <a:schemeClr val="bg1"/>
                </a:solidFill>
                <a:latin typeface="Arial Narrow" pitchFamily="34" charset="0"/>
              </a:defRPr>
            </a:lvl4pPr>
            <a:lvl5pPr marL="2057400" indent="-228600" eaLnBrk="0" hangingPunct="0">
              <a:defRPr sz="2800">
                <a:solidFill>
                  <a:schemeClr val="bg1"/>
                </a:solidFill>
                <a:latin typeface="Arial Narrow" pitchFamily="34" charset="0"/>
              </a:defRPr>
            </a:lvl5pPr>
            <a:lvl6pPr marL="2514600" indent="-228600" eaLnBrk="0" fontAlgn="base" hangingPunct="0">
              <a:spcBef>
                <a:spcPct val="0"/>
              </a:spcBef>
              <a:spcAft>
                <a:spcPct val="0"/>
              </a:spcAft>
              <a:defRPr sz="2800">
                <a:solidFill>
                  <a:schemeClr val="bg1"/>
                </a:solidFill>
                <a:latin typeface="Arial Narrow" pitchFamily="34" charset="0"/>
              </a:defRPr>
            </a:lvl6pPr>
            <a:lvl7pPr marL="2971800" indent="-228600" eaLnBrk="0" fontAlgn="base" hangingPunct="0">
              <a:spcBef>
                <a:spcPct val="0"/>
              </a:spcBef>
              <a:spcAft>
                <a:spcPct val="0"/>
              </a:spcAft>
              <a:defRPr sz="2800">
                <a:solidFill>
                  <a:schemeClr val="bg1"/>
                </a:solidFill>
                <a:latin typeface="Arial Narrow" pitchFamily="34" charset="0"/>
              </a:defRPr>
            </a:lvl7pPr>
            <a:lvl8pPr marL="3429000" indent="-228600" eaLnBrk="0" fontAlgn="base" hangingPunct="0">
              <a:spcBef>
                <a:spcPct val="0"/>
              </a:spcBef>
              <a:spcAft>
                <a:spcPct val="0"/>
              </a:spcAft>
              <a:defRPr sz="2800">
                <a:solidFill>
                  <a:schemeClr val="bg1"/>
                </a:solidFill>
                <a:latin typeface="Arial Narrow" pitchFamily="34" charset="0"/>
              </a:defRPr>
            </a:lvl8pPr>
            <a:lvl9pPr marL="3886200" indent="-228600" eaLnBrk="0" fontAlgn="base" hangingPunct="0">
              <a:spcBef>
                <a:spcPct val="0"/>
              </a:spcBef>
              <a:spcAft>
                <a:spcPct val="0"/>
              </a:spcAft>
              <a:defRPr sz="2800">
                <a:solidFill>
                  <a:schemeClr val="bg1"/>
                </a:solidFill>
                <a:latin typeface="Arial Narrow" pitchFamily="34" charset="0"/>
              </a:defRPr>
            </a:lvl9pPr>
          </a:lstStyle>
          <a:p>
            <a:pPr algn="r" eaLnBrk="1" fontAlgn="base" hangingPunct="1">
              <a:spcBef>
                <a:spcPct val="50000"/>
              </a:spcBef>
              <a:spcAft>
                <a:spcPct val="0"/>
              </a:spcAft>
              <a:defRPr/>
            </a:pPr>
            <a:r>
              <a:rPr lang="de-DE" sz="900" dirty="0">
                <a:solidFill>
                  <a:srgbClr val="969696"/>
                </a:solidFill>
              </a:rPr>
              <a:t>Lern- und Entwicklungsschritte im Blick</a:t>
            </a:r>
          </a:p>
        </p:txBody>
      </p:sp>
      <p:sp>
        <p:nvSpPr>
          <p:cNvPr id="1029" name="Line 33"/>
          <p:cNvSpPr>
            <a:spLocks noChangeShapeType="1"/>
          </p:cNvSpPr>
          <p:nvPr/>
        </p:nvSpPr>
        <p:spPr bwMode="auto">
          <a:xfrm>
            <a:off x="0" y="790575"/>
            <a:ext cx="7629525"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800">
              <a:solidFill>
                <a:srgbClr val="FFFFFF"/>
              </a:solidFill>
              <a:latin typeface="Arial Narrow" pitchFamily="34" charset="0"/>
            </a:endParaRPr>
          </a:p>
        </p:txBody>
      </p:sp>
      <p:sp>
        <p:nvSpPr>
          <p:cNvPr id="1030" name="Line 34"/>
          <p:cNvSpPr>
            <a:spLocks noChangeShapeType="1"/>
          </p:cNvSpPr>
          <p:nvPr/>
        </p:nvSpPr>
        <p:spPr bwMode="auto">
          <a:xfrm>
            <a:off x="8027988" y="790575"/>
            <a:ext cx="1054100" cy="1588"/>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800">
              <a:solidFill>
                <a:srgbClr val="FFFFFF"/>
              </a:solidFill>
              <a:latin typeface="Arial Narrow" pitchFamily="34" charset="0"/>
            </a:endParaRPr>
          </a:p>
        </p:txBody>
      </p:sp>
      <p:pic>
        <p:nvPicPr>
          <p:cNvPr id="1031" name="Picture 41" descr="schriftzug-h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2700" y="152400"/>
            <a:ext cx="1431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62"/>
          <p:cNvSpPr>
            <a:spLocks noGrp="1" noChangeArrowheads="1"/>
          </p:cNvSpPr>
          <p:nvPr>
            <p:ph type="title"/>
          </p:nvPr>
        </p:nvSpPr>
        <p:spPr bwMode="auto">
          <a:xfrm>
            <a:off x="0" y="866775"/>
            <a:ext cx="9144000" cy="433388"/>
          </a:xfrm>
          <a:prstGeom prst="rect">
            <a:avLst/>
          </a:prstGeom>
          <a:solidFill>
            <a:srgbClr val="D0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a:t>
            </a:r>
          </a:p>
        </p:txBody>
      </p:sp>
      <p:sp>
        <p:nvSpPr>
          <p:cNvPr id="1033" name="Rectangle 63"/>
          <p:cNvSpPr>
            <a:spLocks noGrp="1" noChangeArrowheads="1"/>
          </p:cNvSpPr>
          <p:nvPr>
            <p:ph type="body" idx="1"/>
          </p:nvPr>
        </p:nvSpPr>
        <p:spPr bwMode="auto">
          <a:xfrm>
            <a:off x="395288" y="1484313"/>
            <a:ext cx="8424862"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p:txBody>
      </p:sp>
      <p:pic>
        <p:nvPicPr>
          <p:cNvPr id="1034" name="Picture 65" descr="Logo_LS2_55mmUniv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413" y="125413"/>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748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Narrow" pitchFamily="34" charset="0"/>
        </a:defRPr>
      </a:lvl2pPr>
      <a:lvl3pPr algn="l" rtl="0" eaLnBrk="0" fontAlgn="base" hangingPunct="0">
        <a:spcBef>
          <a:spcPct val="0"/>
        </a:spcBef>
        <a:spcAft>
          <a:spcPct val="0"/>
        </a:spcAft>
        <a:defRPr sz="2800">
          <a:solidFill>
            <a:schemeClr val="bg1"/>
          </a:solidFill>
          <a:latin typeface="Arial Narrow" pitchFamily="34" charset="0"/>
        </a:defRPr>
      </a:lvl3pPr>
      <a:lvl4pPr algn="l" rtl="0" eaLnBrk="0" fontAlgn="base" hangingPunct="0">
        <a:spcBef>
          <a:spcPct val="0"/>
        </a:spcBef>
        <a:spcAft>
          <a:spcPct val="0"/>
        </a:spcAft>
        <a:defRPr sz="2800">
          <a:solidFill>
            <a:schemeClr val="bg1"/>
          </a:solidFill>
          <a:latin typeface="Arial Narrow" pitchFamily="34" charset="0"/>
        </a:defRPr>
      </a:lvl4pPr>
      <a:lvl5pPr algn="l" rtl="0" eaLnBrk="0" fontAlgn="base" hangingPunct="0">
        <a:spcBef>
          <a:spcPct val="0"/>
        </a:spcBef>
        <a:spcAft>
          <a:spcPct val="0"/>
        </a:spcAft>
        <a:defRPr sz="2800">
          <a:solidFill>
            <a:schemeClr val="bg1"/>
          </a:solidFill>
          <a:latin typeface="Arial Narrow" pitchFamily="34" charset="0"/>
        </a:defRPr>
      </a:lvl5pPr>
      <a:lvl6pPr marL="457200" algn="l" rtl="0" fontAlgn="base">
        <a:spcBef>
          <a:spcPct val="0"/>
        </a:spcBef>
        <a:spcAft>
          <a:spcPct val="0"/>
        </a:spcAft>
        <a:defRPr sz="2800">
          <a:solidFill>
            <a:schemeClr val="bg1"/>
          </a:solidFill>
          <a:latin typeface="Arial Narrow" pitchFamily="34" charset="0"/>
        </a:defRPr>
      </a:lvl6pPr>
      <a:lvl7pPr marL="914400" algn="l" rtl="0" fontAlgn="base">
        <a:spcBef>
          <a:spcPct val="0"/>
        </a:spcBef>
        <a:spcAft>
          <a:spcPct val="0"/>
        </a:spcAft>
        <a:defRPr sz="2800">
          <a:solidFill>
            <a:schemeClr val="bg1"/>
          </a:solidFill>
          <a:latin typeface="Arial Narrow" pitchFamily="34" charset="0"/>
        </a:defRPr>
      </a:lvl7pPr>
      <a:lvl8pPr marL="1371600" algn="l" rtl="0" fontAlgn="base">
        <a:spcBef>
          <a:spcPct val="0"/>
        </a:spcBef>
        <a:spcAft>
          <a:spcPct val="0"/>
        </a:spcAft>
        <a:defRPr sz="2800">
          <a:solidFill>
            <a:schemeClr val="bg1"/>
          </a:solidFill>
          <a:latin typeface="Arial Narrow" pitchFamily="34" charset="0"/>
        </a:defRPr>
      </a:lvl8pPr>
      <a:lvl9pPr marL="1828800" algn="l" rtl="0" fontAlgn="base">
        <a:spcBef>
          <a:spcPct val="0"/>
        </a:spcBef>
        <a:spcAft>
          <a:spcPct val="0"/>
        </a:spcAft>
        <a:defRPr sz="2800">
          <a:solidFill>
            <a:schemeClr val="bg1"/>
          </a:solidFill>
          <a:latin typeface="Arial Narrow" pitchFamily="34" charset="0"/>
        </a:defRPr>
      </a:lvl9pPr>
    </p:titleStyle>
    <p:bodyStyle>
      <a:lvl1pPr marL="271463" indent="-271463" algn="l" rtl="0" eaLnBrk="0" fontAlgn="base" hangingPunct="0">
        <a:spcBef>
          <a:spcPct val="20000"/>
        </a:spcBef>
        <a:spcAft>
          <a:spcPct val="0"/>
        </a:spcAft>
        <a:buClr>
          <a:srgbClr val="D04748"/>
        </a:buClr>
        <a:buFont typeface="Wingdings" pitchFamily="2" charset="2"/>
        <a:buChar char="§"/>
        <a:defRPr sz="2400">
          <a:solidFill>
            <a:schemeClr val="tx1"/>
          </a:solidFill>
          <a:latin typeface="+mn-lt"/>
          <a:ea typeface="+mn-ea"/>
          <a:cs typeface="+mn-cs"/>
        </a:defRPr>
      </a:lvl1pPr>
      <a:lvl2pPr marL="719138" indent="-268288" algn="l" rtl="0" eaLnBrk="0" fontAlgn="base" hangingPunct="0">
        <a:spcBef>
          <a:spcPct val="20000"/>
        </a:spcBef>
        <a:spcAft>
          <a:spcPct val="0"/>
        </a:spcAft>
        <a:buClr>
          <a:srgbClr val="D04748"/>
        </a:buClr>
        <a:buFont typeface="Wingdings" pitchFamily="2" charset="2"/>
        <a:buChar char="§"/>
        <a:defRPr sz="2200">
          <a:solidFill>
            <a:schemeClr val="tx1"/>
          </a:solidFill>
          <a:latin typeface="+mn-lt"/>
        </a:defRPr>
      </a:lvl2pPr>
      <a:lvl3pPr marL="1163638" indent="-266700" algn="l" rtl="0" eaLnBrk="0" fontAlgn="base" hangingPunct="0">
        <a:spcBef>
          <a:spcPct val="20000"/>
        </a:spcBef>
        <a:spcAft>
          <a:spcPct val="0"/>
        </a:spcAft>
        <a:buClr>
          <a:srgbClr val="D04748"/>
        </a:buClr>
        <a:buFont typeface="Wingdings" pitchFamily="2" charset="2"/>
        <a:buChar char="§"/>
        <a:defRPr sz="2000">
          <a:solidFill>
            <a:schemeClr val="tx1"/>
          </a:solidFill>
          <a:latin typeface="+mn-lt"/>
        </a:defRPr>
      </a:lvl3pPr>
      <a:lvl4pPr marL="1611313" indent="-261938" algn="l" rtl="0" eaLnBrk="0" fontAlgn="base" hangingPunct="0">
        <a:spcBef>
          <a:spcPct val="20000"/>
        </a:spcBef>
        <a:spcAft>
          <a:spcPct val="0"/>
        </a:spcAft>
        <a:buClr>
          <a:srgbClr val="D04748"/>
        </a:buClr>
        <a:buFont typeface="Wingdings" pitchFamily="2" charset="2"/>
        <a:buChar char="§"/>
        <a:defRPr>
          <a:solidFill>
            <a:schemeClr val="tx1"/>
          </a:solidFill>
          <a:latin typeface="+mn-lt"/>
        </a:defRPr>
      </a:lvl4pPr>
      <a:lvl5pPr marL="2055813" indent="-261938" algn="l" rtl="0" eaLnBrk="0" fontAlgn="base" hangingPunct="0">
        <a:spcBef>
          <a:spcPct val="20000"/>
        </a:spcBef>
        <a:spcAft>
          <a:spcPct val="0"/>
        </a:spcAft>
        <a:buClr>
          <a:srgbClr val="873E50"/>
        </a:buClr>
        <a:buFont typeface="Wingdings" pitchFamily="2" charset="2"/>
        <a:buChar char="§"/>
        <a:defRPr sz="1600">
          <a:solidFill>
            <a:schemeClr val="tx1"/>
          </a:solidFill>
          <a:latin typeface="+mn-lt"/>
        </a:defRPr>
      </a:lvl5pPr>
      <a:lvl6pPr marL="2514600" indent="-261938"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61938"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61938"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61938"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7088" y="1341438"/>
            <a:ext cx="6424612" cy="1698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p:cNvSpPr>
            <a:spLocks noChangeArrowheads="1"/>
          </p:cNvSpPr>
          <p:nvPr/>
        </p:nvSpPr>
        <p:spPr bwMode="auto">
          <a:xfrm>
            <a:off x="3025775" y="3429000"/>
            <a:ext cx="6081713" cy="2519363"/>
          </a:xfrm>
          <a:prstGeom prst="rect">
            <a:avLst/>
          </a:prstGeom>
          <a:solidFill>
            <a:srgbClr val="D04748"/>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de-DE" altLang="de-DE" sz="2800" smtClean="0">
              <a:solidFill>
                <a:srgbClr val="FFFFFF"/>
              </a:solidFill>
              <a:latin typeface="Arial Narrow" pitchFamily="32" charset="0"/>
              <a:cs typeface="Arial" charset="0"/>
            </a:endParaRPr>
          </a:p>
        </p:txBody>
      </p:sp>
      <p:sp>
        <p:nvSpPr>
          <p:cNvPr id="2052" name="Rectangle 3"/>
          <p:cNvSpPr>
            <a:spLocks noGrp="1" noChangeArrowheads="1"/>
          </p:cNvSpPr>
          <p:nvPr>
            <p:ph type="title"/>
          </p:nvPr>
        </p:nvSpPr>
        <p:spPr bwMode="auto">
          <a:xfrm>
            <a:off x="0" y="866775"/>
            <a:ext cx="913765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smtClean="0"/>
              <a:t>Format des Titeltextes durch Klicken bearbeiten</a:t>
            </a:r>
          </a:p>
        </p:txBody>
      </p:sp>
      <p:sp>
        <p:nvSpPr>
          <p:cNvPr id="2053" name="Rectangle 4"/>
          <p:cNvSpPr>
            <a:spLocks noGrp="1" noChangeArrowheads="1"/>
          </p:cNvSpPr>
          <p:nvPr>
            <p:ph type="body" idx="1"/>
          </p:nvPr>
        </p:nvSpPr>
        <p:spPr bwMode="auto">
          <a:xfrm>
            <a:off x="395288" y="1484313"/>
            <a:ext cx="8418512" cy="474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smtClean="0"/>
              <a:t>Format des Gliederungstextes durch Klicken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Siebte Gliederungsebene</a:t>
            </a:r>
          </a:p>
        </p:txBody>
      </p:sp>
    </p:spTree>
    <p:extLst>
      <p:ext uri="{BB962C8B-B14F-4D97-AF65-F5344CB8AC3E}">
        <p14:creationId xmlns:p14="http://schemas.microsoft.com/office/powerpoint/2010/main" val="25887962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2800">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800">
          <a:solidFill>
            <a:srgbClr val="FFFFFF"/>
          </a:solidFill>
          <a:latin typeface="Arial Narrow"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2800">
          <a:solidFill>
            <a:srgbClr val="FFFFFF"/>
          </a:solidFill>
          <a:latin typeface="Arial Narrow"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2800">
          <a:solidFill>
            <a:srgbClr val="FFFFFF"/>
          </a:solidFill>
          <a:latin typeface="Arial Narrow"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2800">
          <a:solidFill>
            <a:srgbClr val="FFFFFF"/>
          </a:solidFill>
          <a:latin typeface="Arial Narrow"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FFFFFF"/>
          </a:solidFill>
          <a:latin typeface="Arial Narrow"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FFFFFF"/>
          </a:solidFill>
          <a:latin typeface="Arial Narrow"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FFFFFF"/>
          </a:solidFill>
          <a:latin typeface="Arial Narrow"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FFFFFF"/>
          </a:solidFill>
          <a:latin typeface="Arial Narrow" pitchFamily="32" charset="0"/>
          <a:ea typeface="Microsoft YaHei" charset="-122"/>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spcBef>
          <a:spcPts val="550"/>
        </a:spcBef>
        <a:spcAft>
          <a:spcPct val="0"/>
        </a:spcAft>
        <a:buClr>
          <a:srgbClr val="000000"/>
        </a:buClr>
        <a:buSzPct val="100000"/>
        <a:buFont typeface="Times New Roman" pitchFamily="16" charset="0"/>
        <a:defRPr sz="22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el 4"/>
          <p:cNvSpPr txBox="1">
            <a:spLocks/>
          </p:cNvSpPr>
          <p:nvPr/>
        </p:nvSpPr>
        <p:spPr bwMode="auto">
          <a:xfrm>
            <a:off x="3059113" y="3429000"/>
            <a:ext cx="5976937" cy="122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aseline="0">
                <a:solidFill>
                  <a:schemeClr val="bg1"/>
                </a:solidFill>
                <a:latin typeface="Arial" pitchFamily="34" charset="0"/>
                <a:ea typeface="+mj-ea"/>
                <a:cs typeface="+mj-cs"/>
              </a:defRPr>
            </a:lvl1pPr>
            <a:lvl2pPr algn="l" rtl="0" eaLnBrk="0" fontAlgn="base" hangingPunct="0">
              <a:spcBef>
                <a:spcPct val="0"/>
              </a:spcBef>
              <a:spcAft>
                <a:spcPct val="0"/>
              </a:spcAft>
              <a:defRPr sz="2800">
                <a:solidFill>
                  <a:schemeClr val="bg1"/>
                </a:solidFill>
                <a:latin typeface="Arial Narrow" pitchFamily="34" charset="0"/>
              </a:defRPr>
            </a:lvl2pPr>
            <a:lvl3pPr algn="l" rtl="0" eaLnBrk="0" fontAlgn="base" hangingPunct="0">
              <a:spcBef>
                <a:spcPct val="0"/>
              </a:spcBef>
              <a:spcAft>
                <a:spcPct val="0"/>
              </a:spcAft>
              <a:defRPr sz="2800">
                <a:solidFill>
                  <a:schemeClr val="bg1"/>
                </a:solidFill>
                <a:latin typeface="Arial Narrow" pitchFamily="34" charset="0"/>
              </a:defRPr>
            </a:lvl3pPr>
            <a:lvl4pPr algn="l" rtl="0" eaLnBrk="0" fontAlgn="base" hangingPunct="0">
              <a:spcBef>
                <a:spcPct val="0"/>
              </a:spcBef>
              <a:spcAft>
                <a:spcPct val="0"/>
              </a:spcAft>
              <a:defRPr sz="2800">
                <a:solidFill>
                  <a:schemeClr val="bg1"/>
                </a:solidFill>
                <a:latin typeface="Arial Narrow" pitchFamily="34" charset="0"/>
              </a:defRPr>
            </a:lvl4pPr>
            <a:lvl5pPr algn="l" rtl="0" eaLnBrk="0" fontAlgn="base" hangingPunct="0">
              <a:spcBef>
                <a:spcPct val="0"/>
              </a:spcBef>
              <a:spcAft>
                <a:spcPct val="0"/>
              </a:spcAft>
              <a:defRPr sz="2800">
                <a:solidFill>
                  <a:schemeClr val="bg1"/>
                </a:solidFill>
                <a:latin typeface="Arial Narrow" pitchFamily="34" charset="0"/>
              </a:defRPr>
            </a:lvl5pPr>
            <a:lvl6pPr marL="457200" algn="l" rtl="0" fontAlgn="base">
              <a:spcBef>
                <a:spcPct val="0"/>
              </a:spcBef>
              <a:spcAft>
                <a:spcPct val="0"/>
              </a:spcAft>
              <a:defRPr sz="2800">
                <a:solidFill>
                  <a:schemeClr val="bg1"/>
                </a:solidFill>
                <a:latin typeface="Arial Narrow" pitchFamily="34" charset="0"/>
              </a:defRPr>
            </a:lvl6pPr>
            <a:lvl7pPr marL="914400" algn="l" rtl="0" fontAlgn="base">
              <a:spcBef>
                <a:spcPct val="0"/>
              </a:spcBef>
              <a:spcAft>
                <a:spcPct val="0"/>
              </a:spcAft>
              <a:defRPr sz="2800">
                <a:solidFill>
                  <a:schemeClr val="bg1"/>
                </a:solidFill>
                <a:latin typeface="Arial Narrow" pitchFamily="34" charset="0"/>
              </a:defRPr>
            </a:lvl7pPr>
            <a:lvl8pPr marL="1371600" algn="l" rtl="0" fontAlgn="base">
              <a:spcBef>
                <a:spcPct val="0"/>
              </a:spcBef>
              <a:spcAft>
                <a:spcPct val="0"/>
              </a:spcAft>
              <a:defRPr sz="2800">
                <a:solidFill>
                  <a:schemeClr val="bg1"/>
                </a:solidFill>
                <a:latin typeface="Arial Narrow" pitchFamily="34" charset="0"/>
              </a:defRPr>
            </a:lvl8pPr>
            <a:lvl9pPr marL="1828800" algn="l" rtl="0" fontAlgn="base">
              <a:spcBef>
                <a:spcPct val="0"/>
              </a:spcBef>
              <a:spcAft>
                <a:spcPct val="0"/>
              </a:spcAft>
              <a:defRPr sz="2800">
                <a:solidFill>
                  <a:schemeClr val="bg1"/>
                </a:solidFill>
                <a:latin typeface="Arial Narrow" pitchFamily="34" charset="0"/>
              </a:defRPr>
            </a:lvl9pPr>
          </a:lstStyle>
          <a:p>
            <a:pPr defTabSz="912813"/>
            <a:r>
              <a:rPr lang="de-DE" altLang="de-DE" kern="0" smtClean="0">
                <a:latin typeface="Arial" charset="0"/>
                <a:cs typeface="Arial" charset="0"/>
              </a:rPr>
              <a:t>Bildungsplan GS 2016:</a:t>
            </a:r>
            <a:endParaRPr lang="de-DE" altLang="de-DE" kern="0" dirty="0">
              <a:latin typeface="Arial" charset="0"/>
              <a:cs typeface="Arial" charset="0"/>
            </a:endParaRPr>
          </a:p>
        </p:txBody>
      </p:sp>
      <p:sp>
        <p:nvSpPr>
          <p:cNvPr id="5" name="Untertitel 2"/>
          <p:cNvSpPr txBox="1">
            <a:spLocks/>
          </p:cNvSpPr>
          <p:nvPr/>
        </p:nvSpPr>
        <p:spPr bwMode="auto">
          <a:xfrm>
            <a:off x="3059832" y="4365104"/>
            <a:ext cx="597693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rgbClr val="D04748"/>
              </a:buClr>
              <a:buFont typeface="Wingdings" pitchFamily="2" charset="2"/>
              <a:buNone/>
              <a:defRPr sz="2000" baseline="0">
                <a:solidFill>
                  <a:schemeClr val="bg1"/>
                </a:solidFill>
                <a:latin typeface="Arial" pitchFamily="34" charset="0"/>
                <a:ea typeface="+mn-ea"/>
                <a:cs typeface="+mn-cs"/>
              </a:defRPr>
            </a:lvl1pPr>
            <a:lvl2pPr marL="719138" indent="-268288" algn="l" rtl="0" eaLnBrk="0" fontAlgn="base" hangingPunct="0">
              <a:spcBef>
                <a:spcPct val="20000"/>
              </a:spcBef>
              <a:spcAft>
                <a:spcPct val="0"/>
              </a:spcAft>
              <a:buClr>
                <a:srgbClr val="D04748"/>
              </a:buClr>
              <a:buFont typeface="Wingdings" pitchFamily="2" charset="2"/>
              <a:buChar char="§"/>
              <a:defRPr sz="2200">
                <a:solidFill>
                  <a:schemeClr val="tx1"/>
                </a:solidFill>
                <a:latin typeface="+mn-lt"/>
              </a:defRPr>
            </a:lvl2pPr>
            <a:lvl3pPr marL="1163638" indent="-266700" algn="l" rtl="0" eaLnBrk="0" fontAlgn="base" hangingPunct="0">
              <a:spcBef>
                <a:spcPct val="20000"/>
              </a:spcBef>
              <a:spcAft>
                <a:spcPct val="0"/>
              </a:spcAft>
              <a:buClr>
                <a:srgbClr val="D04748"/>
              </a:buClr>
              <a:buFont typeface="Wingdings" pitchFamily="2" charset="2"/>
              <a:buChar char="§"/>
              <a:defRPr sz="2000">
                <a:solidFill>
                  <a:schemeClr val="tx1"/>
                </a:solidFill>
                <a:latin typeface="+mn-lt"/>
              </a:defRPr>
            </a:lvl3pPr>
            <a:lvl4pPr marL="1611313" indent="-261938" algn="l" rtl="0" eaLnBrk="0" fontAlgn="base" hangingPunct="0">
              <a:spcBef>
                <a:spcPct val="20000"/>
              </a:spcBef>
              <a:spcAft>
                <a:spcPct val="0"/>
              </a:spcAft>
              <a:buClr>
                <a:srgbClr val="D04748"/>
              </a:buClr>
              <a:buFont typeface="Wingdings" pitchFamily="2" charset="2"/>
              <a:buChar char="§"/>
              <a:defRPr>
                <a:solidFill>
                  <a:schemeClr val="tx1"/>
                </a:solidFill>
                <a:latin typeface="+mn-lt"/>
              </a:defRPr>
            </a:lvl4pPr>
            <a:lvl5pPr marL="2055813" indent="-261938" algn="l" rtl="0" eaLnBrk="0" fontAlgn="base" hangingPunct="0">
              <a:spcBef>
                <a:spcPct val="20000"/>
              </a:spcBef>
              <a:spcAft>
                <a:spcPct val="0"/>
              </a:spcAft>
              <a:buClr>
                <a:srgbClr val="873E50"/>
              </a:buClr>
              <a:buFont typeface="Wingdings" pitchFamily="2" charset="2"/>
              <a:buChar char="§"/>
              <a:defRPr sz="1600">
                <a:solidFill>
                  <a:schemeClr val="tx1"/>
                </a:solidFill>
                <a:latin typeface="+mn-lt"/>
              </a:defRPr>
            </a:lvl5pPr>
            <a:lvl6pPr marL="2514600" indent="-261938"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61938"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61938"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61938" algn="l" rtl="0" fontAlgn="base">
              <a:spcBef>
                <a:spcPct val="20000"/>
              </a:spcBef>
              <a:spcAft>
                <a:spcPct val="0"/>
              </a:spcAft>
              <a:buClr>
                <a:schemeClr val="bg2"/>
              </a:buClr>
              <a:buFont typeface="Wingdings" pitchFamily="2" charset="2"/>
              <a:buChar char="§"/>
              <a:defRPr sz="1600">
                <a:solidFill>
                  <a:schemeClr val="tx1"/>
                </a:solidFill>
                <a:latin typeface="+mn-lt"/>
              </a:defRPr>
            </a:lvl9pPr>
          </a:lstStyle>
          <a:p>
            <a:pPr defTabSz="912813"/>
            <a:r>
              <a:rPr lang="de-DE" altLang="de-DE" kern="0" dirty="0" smtClean="0">
                <a:latin typeface="Arial" charset="0"/>
              </a:rPr>
              <a:t>Lern- und Entwicklungsschritte im Blick – </a:t>
            </a:r>
          </a:p>
          <a:p>
            <a:pPr defTabSz="912813"/>
            <a:r>
              <a:rPr lang="de-DE" altLang="de-DE" kern="0" dirty="0" smtClean="0">
                <a:latin typeface="Arial" charset="0"/>
              </a:rPr>
              <a:t>Module zur Unterstützung </a:t>
            </a:r>
          </a:p>
          <a:p>
            <a:pPr defTabSz="912813"/>
            <a:r>
              <a:rPr lang="de-DE" altLang="de-DE" kern="0" dirty="0" smtClean="0">
                <a:latin typeface="Arial" charset="0"/>
              </a:rPr>
              <a:t>individualisierter Lernprozesse</a:t>
            </a:r>
          </a:p>
          <a:p>
            <a:pPr defTabSz="912813"/>
            <a:endParaRPr lang="de-DE" altLang="de-DE" sz="1400" kern="0" dirty="0" smtClean="0">
              <a:latin typeface="Arial" charset="0"/>
            </a:endParaRPr>
          </a:p>
          <a:p>
            <a:pPr defTabSz="912813"/>
            <a:r>
              <a:rPr lang="de-DE" altLang="de-DE" sz="1400" kern="0" dirty="0" smtClean="0">
                <a:latin typeface="Arial" charset="0"/>
              </a:rPr>
              <a:t>                                                              Dr. Annette Graf und Annette Pohl</a:t>
            </a:r>
            <a:endParaRPr lang="de-DE" altLang="de-DE" sz="1400" kern="0" dirty="0">
              <a:latin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15047"/>
            <a:ext cx="2387218" cy="203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3681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lkenförmige Legende 5"/>
          <p:cNvSpPr/>
          <p:nvPr/>
        </p:nvSpPr>
        <p:spPr>
          <a:xfrm>
            <a:off x="251520" y="1883029"/>
            <a:ext cx="2711895" cy="1329947"/>
          </a:xfrm>
          <a:prstGeom prst="cloudCallout">
            <a:avLst>
              <a:gd name="adj1" fmla="val -27885"/>
              <a:gd name="adj2" fmla="val 806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FFC000"/>
                </a:solidFill>
              </a:ln>
              <a:solidFill>
                <a:srgbClr val="FFFFFF"/>
              </a:solidFill>
            </a:endParaRPr>
          </a:p>
        </p:txBody>
      </p:sp>
      <p:sp>
        <p:nvSpPr>
          <p:cNvPr id="9" name="Textfeld 8"/>
          <p:cNvSpPr txBox="1"/>
          <p:nvPr/>
        </p:nvSpPr>
        <p:spPr>
          <a:xfrm>
            <a:off x="47873" y="3524699"/>
            <a:ext cx="1726755" cy="738664"/>
          </a:xfrm>
          <a:prstGeom prst="rect">
            <a:avLst/>
          </a:prstGeom>
          <a:noFill/>
        </p:spPr>
        <p:txBody>
          <a:bodyPr wrap="none" rtlCol="0">
            <a:spAutoFit/>
          </a:bodyPr>
          <a:lstStyle/>
          <a:p>
            <a:r>
              <a:rPr lang="de-DE" sz="1400" b="1" dirty="0">
                <a:solidFill>
                  <a:srgbClr val="000000"/>
                </a:solidFill>
              </a:rPr>
              <a:t>Start:</a:t>
            </a:r>
          </a:p>
          <a:p>
            <a:r>
              <a:rPr lang="de-DE" sz="1400" dirty="0">
                <a:solidFill>
                  <a:srgbClr val="000000"/>
                </a:solidFill>
              </a:rPr>
              <a:t>Bestandsaufnahme</a:t>
            </a:r>
          </a:p>
          <a:p>
            <a:r>
              <a:rPr lang="de-DE" sz="1400" dirty="0">
                <a:solidFill>
                  <a:srgbClr val="000000"/>
                </a:solidFill>
              </a:rPr>
              <a:t>und Zielsetzung</a:t>
            </a:r>
          </a:p>
        </p:txBody>
      </p:sp>
      <p:cxnSp>
        <p:nvCxnSpPr>
          <p:cNvPr id="17" name="Gerade Verbindung 16"/>
          <p:cNvCxnSpPr/>
          <p:nvPr/>
        </p:nvCxnSpPr>
        <p:spPr bwMode="auto">
          <a:xfrm>
            <a:off x="1115616" y="3861048"/>
            <a:ext cx="779165" cy="0"/>
          </a:xfrm>
          <a:prstGeom prst="line">
            <a:avLst/>
          </a:prstGeom>
          <a:solidFill>
            <a:schemeClr val="hlink"/>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krümmte Verbindung 21"/>
          <p:cNvCxnSpPr/>
          <p:nvPr/>
        </p:nvCxnSpPr>
        <p:spPr bwMode="auto">
          <a:xfrm flipV="1">
            <a:off x="3096392" y="3356992"/>
            <a:ext cx="1143975" cy="504056"/>
          </a:xfrm>
          <a:prstGeom prst="curvedConnector3">
            <a:avLst>
              <a:gd name="adj1" fmla="val 174942"/>
            </a:avLst>
          </a:prstGeom>
          <a:solidFill>
            <a:schemeClr val="hlink"/>
          </a:solidFill>
          <a:ln>
            <a:noFill/>
            <a:tailEnd type="arrow"/>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Freihandform 29"/>
          <p:cNvSpPr/>
          <p:nvPr/>
        </p:nvSpPr>
        <p:spPr bwMode="auto">
          <a:xfrm>
            <a:off x="722042" y="2228295"/>
            <a:ext cx="7836032" cy="3616157"/>
          </a:xfrm>
          <a:custGeom>
            <a:avLst/>
            <a:gdLst>
              <a:gd name="connsiteX0" fmla="*/ 1737073 w 7836032"/>
              <a:gd name="connsiteY0" fmla="*/ 1500326 h 3616157"/>
              <a:gd name="connsiteX1" fmla="*/ 1985647 w 7836032"/>
              <a:gd name="connsiteY1" fmla="*/ 1464816 h 3616157"/>
              <a:gd name="connsiteX2" fmla="*/ 2136568 w 7836032"/>
              <a:gd name="connsiteY2" fmla="*/ 1455938 h 3616157"/>
              <a:gd name="connsiteX3" fmla="*/ 2544941 w 7836032"/>
              <a:gd name="connsiteY3" fmla="*/ 1464816 h 3616157"/>
              <a:gd name="connsiteX4" fmla="*/ 3281787 w 7836032"/>
              <a:gd name="connsiteY4" fmla="*/ 1447060 h 3616157"/>
              <a:gd name="connsiteX5" fmla="*/ 3361686 w 7836032"/>
              <a:gd name="connsiteY5" fmla="*/ 1420427 h 3616157"/>
              <a:gd name="connsiteX6" fmla="*/ 3423830 w 7836032"/>
              <a:gd name="connsiteY6" fmla="*/ 1393794 h 3616157"/>
              <a:gd name="connsiteX7" fmla="*/ 3477096 w 7836032"/>
              <a:gd name="connsiteY7" fmla="*/ 1367161 h 3616157"/>
              <a:gd name="connsiteX8" fmla="*/ 3548117 w 7836032"/>
              <a:gd name="connsiteY8" fmla="*/ 1313895 h 3616157"/>
              <a:gd name="connsiteX9" fmla="*/ 3583628 w 7836032"/>
              <a:gd name="connsiteY9" fmla="*/ 1305018 h 3616157"/>
              <a:gd name="connsiteX10" fmla="*/ 3610261 w 7836032"/>
              <a:gd name="connsiteY10" fmla="*/ 1296140 h 3616157"/>
              <a:gd name="connsiteX11" fmla="*/ 3663527 w 7836032"/>
              <a:gd name="connsiteY11" fmla="*/ 1260629 h 3616157"/>
              <a:gd name="connsiteX12" fmla="*/ 3707915 w 7836032"/>
              <a:gd name="connsiteY12" fmla="*/ 1233996 h 3616157"/>
              <a:gd name="connsiteX13" fmla="*/ 3778937 w 7836032"/>
              <a:gd name="connsiteY13" fmla="*/ 1171853 h 3616157"/>
              <a:gd name="connsiteX14" fmla="*/ 3841080 w 7836032"/>
              <a:gd name="connsiteY14" fmla="*/ 1127464 h 3616157"/>
              <a:gd name="connsiteX15" fmla="*/ 3929857 w 7836032"/>
              <a:gd name="connsiteY15" fmla="*/ 1056443 h 3616157"/>
              <a:gd name="connsiteX16" fmla="*/ 3992001 w 7836032"/>
              <a:gd name="connsiteY16" fmla="*/ 1038688 h 3616157"/>
              <a:gd name="connsiteX17" fmla="*/ 4169554 w 7836032"/>
              <a:gd name="connsiteY17" fmla="*/ 1020932 h 3616157"/>
              <a:gd name="connsiteX18" fmla="*/ 4444762 w 7836032"/>
              <a:gd name="connsiteY18" fmla="*/ 1012055 h 3616157"/>
              <a:gd name="connsiteX19" fmla="*/ 4471395 w 7836032"/>
              <a:gd name="connsiteY19" fmla="*/ 1003177 h 3616157"/>
              <a:gd name="connsiteX20" fmla="*/ 4542416 w 7836032"/>
              <a:gd name="connsiteY20" fmla="*/ 985422 h 3616157"/>
              <a:gd name="connsiteX21" fmla="*/ 4577927 w 7836032"/>
              <a:gd name="connsiteY21" fmla="*/ 967666 h 3616157"/>
              <a:gd name="connsiteX22" fmla="*/ 4604560 w 7836032"/>
              <a:gd name="connsiteY22" fmla="*/ 958788 h 3616157"/>
              <a:gd name="connsiteX23" fmla="*/ 4640071 w 7836032"/>
              <a:gd name="connsiteY23" fmla="*/ 941033 h 3616157"/>
              <a:gd name="connsiteX24" fmla="*/ 4675581 w 7836032"/>
              <a:gd name="connsiteY24" fmla="*/ 932155 h 3616157"/>
              <a:gd name="connsiteX25" fmla="*/ 4711092 w 7836032"/>
              <a:gd name="connsiteY25" fmla="*/ 914400 h 3616157"/>
              <a:gd name="connsiteX26" fmla="*/ 4773236 w 7836032"/>
              <a:gd name="connsiteY26" fmla="*/ 896645 h 3616157"/>
              <a:gd name="connsiteX27" fmla="*/ 4799869 w 7836032"/>
              <a:gd name="connsiteY27" fmla="*/ 878889 h 3616157"/>
              <a:gd name="connsiteX28" fmla="*/ 4888645 w 7836032"/>
              <a:gd name="connsiteY28" fmla="*/ 843379 h 3616157"/>
              <a:gd name="connsiteX29" fmla="*/ 4941911 w 7836032"/>
              <a:gd name="connsiteY29" fmla="*/ 807868 h 3616157"/>
              <a:gd name="connsiteX30" fmla="*/ 4968544 w 7836032"/>
              <a:gd name="connsiteY30" fmla="*/ 790113 h 3616157"/>
              <a:gd name="connsiteX31" fmla="*/ 5021810 w 7836032"/>
              <a:gd name="connsiteY31" fmla="*/ 772357 h 3616157"/>
              <a:gd name="connsiteX32" fmla="*/ 5083954 w 7836032"/>
              <a:gd name="connsiteY32" fmla="*/ 754602 h 3616157"/>
              <a:gd name="connsiteX33" fmla="*/ 5137220 w 7836032"/>
              <a:gd name="connsiteY33" fmla="*/ 745724 h 3616157"/>
              <a:gd name="connsiteX34" fmla="*/ 5199364 w 7836032"/>
              <a:gd name="connsiteY34" fmla="*/ 727969 h 3616157"/>
              <a:gd name="connsiteX35" fmla="*/ 5243752 w 7836032"/>
              <a:gd name="connsiteY35" fmla="*/ 719091 h 3616157"/>
              <a:gd name="connsiteX36" fmla="*/ 5483449 w 7836032"/>
              <a:gd name="connsiteY36" fmla="*/ 727969 h 3616157"/>
              <a:gd name="connsiteX37" fmla="*/ 5527838 w 7836032"/>
              <a:gd name="connsiteY37" fmla="*/ 745724 h 3616157"/>
              <a:gd name="connsiteX38" fmla="*/ 5616614 w 7836032"/>
              <a:gd name="connsiteY38" fmla="*/ 754602 h 3616157"/>
              <a:gd name="connsiteX39" fmla="*/ 5652125 w 7836032"/>
              <a:gd name="connsiteY39" fmla="*/ 763480 h 3616157"/>
              <a:gd name="connsiteX40" fmla="*/ 5678758 w 7836032"/>
              <a:gd name="connsiteY40" fmla="*/ 772357 h 3616157"/>
              <a:gd name="connsiteX41" fmla="*/ 5749779 w 7836032"/>
              <a:gd name="connsiteY41" fmla="*/ 790113 h 3616157"/>
              <a:gd name="connsiteX42" fmla="*/ 5847434 w 7836032"/>
              <a:gd name="connsiteY42" fmla="*/ 843379 h 3616157"/>
              <a:gd name="connsiteX43" fmla="*/ 5882944 w 7836032"/>
              <a:gd name="connsiteY43" fmla="*/ 861134 h 3616157"/>
              <a:gd name="connsiteX44" fmla="*/ 5900700 w 7836032"/>
              <a:gd name="connsiteY44" fmla="*/ 878889 h 3616157"/>
              <a:gd name="connsiteX45" fmla="*/ 5936210 w 7836032"/>
              <a:gd name="connsiteY45" fmla="*/ 896645 h 3616157"/>
              <a:gd name="connsiteX46" fmla="*/ 5989476 w 7836032"/>
              <a:gd name="connsiteY46" fmla="*/ 932155 h 3616157"/>
              <a:gd name="connsiteX47" fmla="*/ 6016109 w 7836032"/>
              <a:gd name="connsiteY47" fmla="*/ 941033 h 3616157"/>
              <a:gd name="connsiteX48" fmla="*/ 6042742 w 7836032"/>
              <a:gd name="connsiteY48" fmla="*/ 958788 h 3616157"/>
              <a:gd name="connsiteX49" fmla="*/ 6087131 w 7836032"/>
              <a:gd name="connsiteY49" fmla="*/ 976544 h 3616157"/>
              <a:gd name="connsiteX50" fmla="*/ 6193663 w 7836032"/>
              <a:gd name="connsiteY50" fmla="*/ 1038688 h 3616157"/>
              <a:gd name="connsiteX51" fmla="*/ 6238051 w 7836032"/>
              <a:gd name="connsiteY51" fmla="*/ 1047565 h 3616157"/>
              <a:gd name="connsiteX52" fmla="*/ 6326828 w 7836032"/>
              <a:gd name="connsiteY52" fmla="*/ 1091954 h 3616157"/>
              <a:gd name="connsiteX53" fmla="*/ 6477748 w 7836032"/>
              <a:gd name="connsiteY53" fmla="*/ 1109709 h 3616157"/>
              <a:gd name="connsiteX54" fmla="*/ 6912754 w 7836032"/>
              <a:gd name="connsiteY54" fmla="*/ 1136342 h 3616157"/>
              <a:gd name="connsiteX55" fmla="*/ 7374393 w 7836032"/>
              <a:gd name="connsiteY55" fmla="*/ 1100831 h 3616157"/>
              <a:gd name="connsiteX56" fmla="*/ 7489803 w 7836032"/>
              <a:gd name="connsiteY56" fmla="*/ 1003177 h 3616157"/>
              <a:gd name="connsiteX57" fmla="*/ 7587457 w 7836032"/>
              <a:gd name="connsiteY57" fmla="*/ 914400 h 3616157"/>
              <a:gd name="connsiteX58" fmla="*/ 7738377 w 7836032"/>
              <a:gd name="connsiteY58" fmla="*/ 763480 h 3616157"/>
              <a:gd name="connsiteX59" fmla="*/ 7765010 w 7836032"/>
              <a:gd name="connsiteY59" fmla="*/ 727969 h 3616157"/>
              <a:gd name="connsiteX60" fmla="*/ 7818276 w 7836032"/>
              <a:gd name="connsiteY60" fmla="*/ 612559 h 3616157"/>
              <a:gd name="connsiteX61" fmla="*/ 7836032 w 7836032"/>
              <a:gd name="connsiteY61" fmla="*/ 559293 h 3616157"/>
              <a:gd name="connsiteX62" fmla="*/ 7818276 w 7836032"/>
              <a:gd name="connsiteY62" fmla="*/ 150921 h 3616157"/>
              <a:gd name="connsiteX63" fmla="*/ 7756133 w 7836032"/>
              <a:gd name="connsiteY63" fmla="*/ 17755 h 3616157"/>
              <a:gd name="connsiteX64" fmla="*/ 7711744 w 7836032"/>
              <a:gd name="connsiteY64" fmla="*/ 8878 h 3616157"/>
              <a:gd name="connsiteX65" fmla="*/ 7649601 w 7836032"/>
              <a:gd name="connsiteY65" fmla="*/ 0 h 3616157"/>
              <a:gd name="connsiteX66" fmla="*/ 7463170 w 7836032"/>
              <a:gd name="connsiteY66" fmla="*/ 17755 h 3616157"/>
              <a:gd name="connsiteX67" fmla="*/ 7401026 w 7836032"/>
              <a:gd name="connsiteY67" fmla="*/ 44388 h 3616157"/>
              <a:gd name="connsiteX68" fmla="*/ 7374393 w 7836032"/>
              <a:gd name="connsiteY68" fmla="*/ 53266 h 3616157"/>
              <a:gd name="connsiteX69" fmla="*/ 7321127 w 7836032"/>
              <a:gd name="connsiteY69" fmla="*/ 97655 h 3616157"/>
              <a:gd name="connsiteX70" fmla="*/ 7276739 w 7836032"/>
              <a:gd name="connsiteY70" fmla="*/ 133165 h 3616157"/>
              <a:gd name="connsiteX71" fmla="*/ 7258983 w 7836032"/>
              <a:gd name="connsiteY71" fmla="*/ 159798 h 3616157"/>
              <a:gd name="connsiteX72" fmla="*/ 7214595 w 7836032"/>
              <a:gd name="connsiteY72" fmla="*/ 204187 h 3616157"/>
              <a:gd name="connsiteX73" fmla="*/ 7152451 w 7836032"/>
              <a:gd name="connsiteY73" fmla="*/ 257453 h 3616157"/>
              <a:gd name="connsiteX74" fmla="*/ 7116941 w 7836032"/>
              <a:gd name="connsiteY74" fmla="*/ 301841 h 3616157"/>
              <a:gd name="connsiteX75" fmla="*/ 7045919 w 7836032"/>
              <a:gd name="connsiteY75" fmla="*/ 355107 h 3616157"/>
              <a:gd name="connsiteX76" fmla="*/ 7019286 w 7836032"/>
              <a:gd name="connsiteY76" fmla="*/ 408373 h 3616157"/>
              <a:gd name="connsiteX77" fmla="*/ 6939387 w 7836032"/>
              <a:gd name="connsiteY77" fmla="*/ 532660 h 3616157"/>
              <a:gd name="connsiteX78" fmla="*/ 6903876 w 7836032"/>
              <a:gd name="connsiteY78" fmla="*/ 603682 h 3616157"/>
              <a:gd name="connsiteX79" fmla="*/ 6823977 w 7836032"/>
              <a:gd name="connsiteY79" fmla="*/ 807868 h 3616157"/>
              <a:gd name="connsiteX80" fmla="*/ 6815100 w 7836032"/>
              <a:gd name="connsiteY80" fmla="*/ 887767 h 3616157"/>
              <a:gd name="connsiteX81" fmla="*/ 6806222 w 7836032"/>
              <a:gd name="connsiteY81" fmla="*/ 923278 h 3616157"/>
              <a:gd name="connsiteX82" fmla="*/ 6815100 w 7836032"/>
              <a:gd name="connsiteY82" fmla="*/ 1242874 h 3616157"/>
              <a:gd name="connsiteX83" fmla="*/ 6832855 w 7836032"/>
              <a:gd name="connsiteY83" fmla="*/ 1278385 h 3616157"/>
              <a:gd name="connsiteX84" fmla="*/ 6841733 w 7836032"/>
              <a:gd name="connsiteY84" fmla="*/ 1305018 h 3616157"/>
              <a:gd name="connsiteX85" fmla="*/ 6877243 w 7836032"/>
              <a:gd name="connsiteY85" fmla="*/ 1376039 h 3616157"/>
              <a:gd name="connsiteX86" fmla="*/ 6912754 w 7836032"/>
              <a:gd name="connsiteY86" fmla="*/ 1411550 h 3616157"/>
              <a:gd name="connsiteX87" fmla="*/ 6948265 w 7836032"/>
              <a:gd name="connsiteY87" fmla="*/ 1455938 h 3616157"/>
              <a:gd name="connsiteX88" fmla="*/ 6983775 w 7836032"/>
              <a:gd name="connsiteY88" fmla="*/ 1491449 h 3616157"/>
              <a:gd name="connsiteX89" fmla="*/ 7019286 w 7836032"/>
              <a:gd name="connsiteY89" fmla="*/ 1544715 h 3616157"/>
              <a:gd name="connsiteX90" fmla="*/ 7090308 w 7836032"/>
              <a:gd name="connsiteY90" fmla="*/ 1615736 h 3616157"/>
              <a:gd name="connsiteX91" fmla="*/ 7143574 w 7836032"/>
              <a:gd name="connsiteY91" fmla="*/ 1677880 h 3616157"/>
              <a:gd name="connsiteX92" fmla="*/ 7205717 w 7836032"/>
              <a:gd name="connsiteY92" fmla="*/ 1731146 h 3616157"/>
              <a:gd name="connsiteX93" fmla="*/ 7232350 w 7836032"/>
              <a:gd name="connsiteY93" fmla="*/ 1775534 h 3616157"/>
              <a:gd name="connsiteX94" fmla="*/ 7276739 w 7836032"/>
              <a:gd name="connsiteY94" fmla="*/ 1819922 h 3616157"/>
              <a:gd name="connsiteX95" fmla="*/ 7312249 w 7836032"/>
              <a:gd name="connsiteY95" fmla="*/ 1864311 h 3616157"/>
              <a:gd name="connsiteX96" fmla="*/ 7330005 w 7836032"/>
              <a:gd name="connsiteY96" fmla="*/ 1890944 h 3616157"/>
              <a:gd name="connsiteX97" fmla="*/ 7392148 w 7836032"/>
              <a:gd name="connsiteY97" fmla="*/ 1961965 h 3616157"/>
              <a:gd name="connsiteX98" fmla="*/ 7409904 w 7836032"/>
              <a:gd name="connsiteY98" fmla="*/ 1997476 h 3616157"/>
              <a:gd name="connsiteX99" fmla="*/ 7472047 w 7836032"/>
              <a:gd name="connsiteY99" fmla="*/ 2086253 h 3616157"/>
              <a:gd name="connsiteX100" fmla="*/ 7507558 w 7836032"/>
              <a:gd name="connsiteY100" fmla="*/ 2148396 h 3616157"/>
              <a:gd name="connsiteX101" fmla="*/ 7543069 w 7836032"/>
              <a:gd name="connsiteY101" fmla="*/ 2219418 h 3616157"/>
              <a:gd name="connsiteX102" fmla="*/ 7551946 w 7836032"/>
              <a:gd name="connsiteY102" fmla="*/ 2272684 h 3616157"/>
              <a:gd name="connsiteX103" fmla="*/ 7543069 w 7836032"/>
              <a:gd name="connsiteY103" fmla="*/ 2831977 h 3616157"/>
              <a:gd name="connsiteX104" fmla="*/ 7534191 w 7836032"/>
              <a:gd name="connsiteY104" fmla="*/ 2867488 h 3616157"/>
              <a:gd name="connsiteX105" fmla="*/ 7498680 w 7836032"/>
              <a:gd name="connsiteY105" fmla="*/ 2956264 h 3616157"/>
              <a:gd name="connsiteX106" fmla="*/ 7480925 w 7836032"/>
              <a:gd name="connsiteY106" fmla="*/ 2982897 h 3616157"/>
              <a:gd name="connsiteX107" fmla="*/ 7463170 w 7836032"/>
              <a:gd name="connsiteY107" fmla="*/ 3018408 h 3616157"/>
              <a:gd name="connsiteX108" fmla="*/ 7454292 w 7836032"/>
              <a:gd name="connsiteY108" fmla="*/ 3045041 h 3616157"/>
              <a:gd name="connsiteX109" fmla="*/ 7418781 w 7836032"/>
              <a:gd name="connsiteY109" fmla="*/ 3098307 h 3616157"/>
              <a:gd name="connsiteX110" fmla="*/ 7321127 w 7836032"/>
              <a:gd name="connsiteY110" fmla="*/ 3213717 h 3616157"/>
              <a:gd name="connsiteX111" fmla="*/ 7294494 w 7836032"/>
              <a:gd name="connsiteY111" fmla="*/ 3222594 h 3616157"/>
              <a:gd name="connsiteX112" fmla="*/ 7267861 w 7836032"/>
              <a:gd name="connsiteY112" fmla="*/ 3249227 h 3616157"/>
              <a:gd name="connsiteX113" fmla="*/ 7143574 w 7836032"/>
              <a:gd name="connsiteY113" fmla="*/ 3284738 h 3616157"/>
              <a:gd name="connsiteX114" fmla="*/ 7001531 w 7836032"/>
              <a:gd name="connsiteY114" fmla="*/ 3311371 h 3616157"/>
              <a:gd name="connsiteX115" fmla="*/ 6300195 w 7836032"/>
              <a:gd name="connsiteY115" fmla="*/ 3302493 h 3616157"/>
              <a:gd name="connsiteX116" fmla="*/ 6229174 w 7836032"/>
              <a:gd name="connsiteY116" fmla="*/ 3293616 h 3616157"/>
              <a:gd name="connsiteX117" fmla="*/ 6113764 w 7836032"/>
              <a:gd name="connsiteY117" fmla="*/ 3284738 h 3616157"/>
              <a:gd name="connsiteX118" fmla="*/ 6060498 w 7836032"/>
              <a:gd name="connsiteY118" fmla="*/ 3266983 h 3616157"/>
              <a:gd name="connsiteX119" fmla="*/ 5918455 w 7836032"/>
              <a:gd name="connsiteY119" fmla="*/ 3249227 h 3616157"/>
              <a:gd name="connsiteX120" fmla="*/ 5803045 w 7836032"/>
              <a:gd name="connsiteY120" fmla="*/ 3222594 h 3616157"/>
              <a:gd name="connsiteX121" fmla="*/ 5758657 w 7836032"/>
              <a:gd name="connsiteY121" fmla="*/ 3213717 h 3616157"/>
              <a:gd name="connsiteX122" fmla="*/ 5687636 w 7836032"/>
              <a:gd name="connsiteY122" fmla="*/ 3178206 h 3616157"/>
              <a:gd name="connsiteX123" fmla="*/ 5652125 w 7836032"/>
              <a:gd name="connsiteY123" fmla="*/ 3160451 h 3616157"/>
              <a:gd name="connsiteX124" fmla="*/ 5598859 w 7836032"/>
              <a:gd name="connsiteY124" fmla="*/ 3124940 h 3616157"/>
              <a:gd name="connsiteX125" fmla="*/ 5563348 w 7836032"/>
              <a:gd name="connsiteY125" fmla="*/ 3116062 h 3616157"/>
              <a:gd name="connsiteX126" fmla="*/ 5518960 w 7836032"/>
              <a:gd name="connsiteY126" fmla="*/ 3107185 h 3616157"/>
              <a:gd name="connsiteX127" fmla="*/ 5465694 w 7836032"/>
              <a:gd name="connsiteY127" fmla="*/ 3089429 h 3616157"/>
              <a:gd name="connsiteX128" fmla="*/ 5430183 w 7836032"/>
              <a:gd name="connsiteY128" fmla="*/ 3080552 h 3616157"/>
              <a:gd name="connsiteX129" fmla="*/ 5323651 w 7836032"/>
              <a:gd name="connsiteY129" fmla="*/ 3027286 h 3616157"/>
              <a:gd name="connsiteX130" fmla="*/ 5234875 w 7836032"/>
              <a:gd name="connsiteY130" fmla="*/ 3018408 h 3616157"/>
              <a:gd name="connsiteX131" fmla="*/ 4933034 w 7836032"/>
              <a:gd name="connsiteY131" fmla="*/ 3009530 h 3616157"/>
              <a:gd name="connsiteX132" fmla="*/ 4569049 w 7836032"/>
              <a:gd name="connsiteY132" fmla="*/ 3018408 h 3616157"/>
              <a:gd name="connsiteX133" fmla="*/ 4542416 w 7836032"/>
              <a:gd name="connsiteY133" fmla="*/ 3036163 h 3616157"/>
              <a:gd name="connsiteX134" fmla="*/ 4489150 w 7836032"/>
              <a:gd name="connsiteY134" fmla="*/ 3053919 h 3616157"/>
              <a:gd name="connsiteX135" fmla="*/ 4444762 w 7836032"/>
              <a:gd name="connsiteY135" fmla="*/ 3089429 h 3616157"/>
              <a:gd name="connsiteX136" fmla="*/ 4400374 w 7836032"/>
              <a:gd name="connsiteY136" fmla="*/ 3116062 h 3616157"/>
              <a:gd name="connsiteX137" fmla="*/ 4373741 w 7836032"/>
              <a:gd name="connsiteY137" fmla="*/ 3142695 h 3616157"/>
              <a:gd name="connsiteX138" fmla="*/ 4302719 w 7836032"/>
              <a:gd name="connsiteY138" fmla="*/ 3187084 h 3616157"/>
              <a:gd name="connsiteX139" fmla="*/ 4276086 w 7836032"/>
              <a:gd name="connsiteY139" fmla="*/ 3222594 h 3616157"/>
              <a:gd name="connsiteX140" fmla="*/ 4231698 w 7836032"/>
              <a:gd name="connsiteY140" fmla="*/ 3266983 h 3616157"/>
              <a:gd name="connsiteX141" fmla="*/ 4213942 w 7836032"/>
              <a:gd name="connsiteY141" fmla="*/ 3284738 h 3616157"/>
              <a:gd name="connsiteX142" fmla="*/ 4160676 w 7836032"/>
              <a:gd name="connsiteY142" fmla="*/ 3329126 h 3616157"/>
              <a:gd name="connsiteX143" fmla="*/ 4089655 w 7836032"/>
              <a:gd name="connsiteY143" fmla="*/ 3373515 h 3616157"/>
              <a:gd name="connsiteX144" fmla="*/ 4009756 w 7836032"/>
              <a:gd name="connsiteY144" fmla="*/ 3417903 h 3616157"/>
              <a:gd name="connsiteX145" fmla="*/ 3974245 w 7836032"/>
              <a:gd name="connsiteY145" fmla="*/ 3444536 h 3616157"/>
              <a:gd name="connsiteX146" fmla="*/ 3929857 w 7836032"/>
              <a:gd name="connsiteY146" fmla="*/ 3453414 h 3616157"/>
              <a:gd name="connsiteX147" fmla="*/ 3903224 w 7836032"/>
              <a:gd name="connsiteY147" fmla="*/ 3462291 h 3616157"/>
              <a:gd name="connsiteX148" fmla="*/ 3778937 w 7836032"/>
              <a:gd name="connsiteY148" fmla="*/ 3480047 h 3616157"/>
              <a:gd name="connsiteX149" fmla="*/ 3139744 w 7836032"/>
              <a:gd name="connsiteY149" fmla="*/ 3471169 h 3616157"/>
              <a:gd name="connsiteX150" fmla="*/ 3050968 w 7836032"/>
              <a:gd name="connsiteY150" fmla="*/ 3453414 h 3616157"/>
              <a:gd name="connsiteX151" fmla="*/ 2873414 w 7836032"/>
              <a:gd name="connsiteY151" fmla="*/ 3417903 h 3616157"/>
              <a:gd name="connsiteX152" fmla="*/ 2704739 w 7836032"/>
              <a:gd name="connsiteY152" fmla="*/ 3373515 h 3616157"/>
              <a:gd name="connsiteX153" fmla="*/ 2571574 w 7836032"/>
              <a:gd name="connsiteY153" fmla="*/ 3329126 h 3616157"/>
              <a:gd name="connsiteX154" fmla="*/ 2394020 w 7836032"/>
              <a:gd name="connsiteY154" fmla="*/ 3258105 h 3616157"/>
              <a:gd name="connsiteX155" fmla="*/ 2358509 w 7836032"/>
              <a:gd name="connsiteY155" fmla="*/ 3240350 h 3616157"/>
              <a:gd name="connsiteX156" fmla="*/ 2243100 w 7836032"/>
              <a:gd name="connsiteY156" fmla="*/ 3204839 h 3616157"/>
              <a:gd name="connsiteX157" fmla="*/ 2180956 w 7836032"/>
              <a:gd name="connsiteY157" fmla="*/ 3178206 h 3616157"/>
              <a:gd name="connsiteX158" fmla="*/ 2118812 w 7836032"/>
              <a:gd name="connsiteY158" fmla="*/ 3160451 h 3616157"/>
              <a:gd name="connsiteX159" fmla="*/ 2074424 w 7836032"/>
              <a:gd name="connsiteY159" fmla="*/ 3142695 h 3616157"/>
              <a:gd name="connsiteX160" fmla="*/ 2012280 w 7836032"/>
              <a:gd name="connsiteY160" fmla="*/ 3133818 h 3616157"/>
              <a:gd name="connsiteX161" fmla="*/ 1772583 w 7836032"/>
              <a:gd name="connsiteY161" fmla="*/ 3124940 h 3616157"/>
              <a:gd name="connsiteX162" fmla="*/ 1284311 w 7836032"/>
              <a:gd name="connsiteY162" fmla="*/ 3133818 h 3616157"/>
              <a:gd name="connsiteX163" fmla="*/ 1151146 w 7836032"/>
              <a:gd name="connsiteY163" fmla="*/ 3151573 h 3616157"/>
              <a:gd name="connsiteX164" fmla="*/ 1062370 w 7836032"/>
              <a:gd name="connsiteY164" fmla="*/ 3160451 h 3616157"/>
              <a:gd name="connsiteX165" fmla="*/ 946960 w 7836032"/>
              <a:gd name="connsiteY165" fmla="*/ 3178206 h 3616157"/>
              <a:gd name="connsiteX166" fmla="*/ 884816 w 7836032"/>
              <a:gd name="connsiteY166" fmla="*/ 3187084 h 3616157"/>
              <a:gd name="connsiteX167" fmla="*/ 716141 w 7836032"/>
              <a:gd name="connsiteY167" fmla="*/ 3240350 h 3616157"/>
              <a:gd name="connsiteX168" fmla="*/ 689508 w 7836032"/>
              <a:gd name="connsiteY168" fmla="*/ 3249227 h 3616157"/>
              <a:gd name="connsiteX169" fmla="*/ 653997 w 7836032"/>
              <a:gd name="connsiteY169" fmla="*/ 3258105 h 3616157"/>
              <a:gd name="connsiteX170" fmla="*/ 609608 w 7836032"/>
              <a:gd name="connsiteY170" fmla="*/ 3275860 h 3616157"/>
              <a:gd name="connsiteX171" fmla="*/ 520832 w 7836032"/>
              <a:gd name="connsiteY171" fmla="*/ 3284738 h 3616157"/>
              <a:gd name="connsiteX172" fmla="*/ 5927 w 7836032"/>
              <a:gd name="connsiteY172" fmla="*/ 3275860 h 3616157"/>
              <a:gd name="connsiteX173" fmla="*/ 59193 w 7836032"/>
              <a:gd name="connsiteY173" fmla="*/ 3222594 h 3616157"/>
              <a:gd name="connsiteX174" fmla="*/ 94704 w 7836032"/>
              <a:gd name="connsiteY174" fmla="*/ 3187084 h 3616157"/>
              <a:gd name="connsiteX175" fmla="*/ 201236 w 7836032"/>
              <a:gd name="connsiteY175" fmla="*/ 3116062 h 3616157"/>
              <a:gd name="connsiteX176" fmla="*/ 263379 w 7836032"/>
              <a:gd name="connsiteY176" fmla="*/ 3071674 h 3616157"/>
              <a:gd name="connsiteX177" fmla="*/ 210113 w 7836032"/>
              <a:gd name="connsiteY177" fmla="*/ 3116062 h 3616157"/>
              <a:gd name="connsiteX178" fmla="*/ 156847 w 7836032"/>
              <a:gd name="connsiteY178" fmla="*/ 3169328 h 3616157"/>
              <a:gd name="connsiteX179" fmla="*/ 103581 w 7836032"/>
              <a:gd name="connsiteY179" fmla="*/ 3204839 h 3616157"/>
              <a:gd name="connsiteX180" fmla="*/ 76948 w 7836032"/>
              <a:gd name="connsiteY180" fmla="*/ 3222594 h 3616157"/>
              <a:gd name="connsiteX181" fmla="*/ 50315 w 7836032"/>
              <a:gd name="connsiteY181" fmla="*/ 3240350 h 3616157"/>
              <a:gd name="connsiteX182" fmla="*/ 32560 w 7836032"/>
              <a:gd name="connsiteY182" fmla="*/ 3275860 h 3616157"/>
              <a:gd name="connsiteX183" fmla="*/ 5927 w 7836032"/>
              <a:gd name="connsiteY183" fmla="*/ 3311371 h 3616157"/>
              <a:gd name="connsiteX184" fmla="*/ 23682 w 7836032"/>
              <a:gd name="connsiteY184" fmla="*/ 3338004 h 3616157"/>
              <a:gd name="connsiteX185" fmla="*/ 165725 w 7836032"/>
              <a:gd name="connsiteY185" fmla="*/ 3426781 h 3616157"/>
              <a:gd name="connsiteX186" fmla="*/ 192358 w 7836032"/>
              <a:gd name="connsiteY186" fmla="*/ 3453414 h 3616157"/>
              <a:gd name="connsiteX187" fmla="*/ 227869 w 7836032"/>
              <a:gd name="connsiteY187" fmla="*/ 3480047 h 3616157"/>
              <a:gd name="connsiteX188" fmla="*/ 263379 w 7836032"/>
              <a:gd name="connsiteY188" fmla="*/ 3524435 h 3616157"/>
              <a:gd name="connsiteX189" fmla="*/ 307768 w 7836032"/>
              <a:gd name="connsiteY189" fmla="*/ 3568823 h 3616157"/>
              <a:gd name="connsiteX190" fmla="*/ 334401 w 7836032"/>
              <a:gd name="connsiteY190" fmla="*/ 3586579 h 3616157"/>
              <a:gd name="connsiteX191" fmla="*/ 361034 w 7836032"/>
              <a:gd name="connsiteY191" fmla="*/ 3613212 h 3616157"/>
              <a:gd name="connsiteX192" fmla="*/ 298890 w 7836032"/>
              <a:gd name="connsiteY192" fmla="*/ 3551068 h 3616157"/>
              <a:gd name="connsiteX193" fmla="*/ 272257 w 7836032"/>
              <a:gd name="connsiteY193" fmla="*/ 3524435 h 3616157"/>
              <a:gd name="connsiteX194" fmla="*/ 218991 w 7836032"/>
              <a:gd name="connsiteY194" fmla="*/ 3462291 h 3616157"/>
              <a:gd name="connsiteX195" fmla="*/ 183480 w 7836032"/>
              <a:gd name="connsiteY195" fmla="*/ 3435658 h 3616157"/>
              <a:gd name="connsiteX196" fmla="*/ 156847 w 7836032"/>
              <a:gd name="connsiteY196" fmla="*/ 3417903 h 3616157"/>
              <a:gd name="connsiteX197" fmla="*/ 103581 w 7836032"/>
              <a:gd name="connsiteY197" fmla="*/ 3364637 h 3616157"/>
              <a:gd name="connsiteX198" fmla="*/ 68071 w 7836032"/>
              <a:gd name="connsiteY198" fmla="*/ 3338004 h 3616157"/>
              <a:gd name="connsiteX199" fmla="*/ 50315 w 7836032"/>
              <a:gd name="connsiteY199" fmla="*/ 3320249 h 3616157"/>
              <a:gd name="connsiteX200" fmla="*/ 23682 w 7836032"/>
              <a:gd name="connsiteY200" fmla="*/ 3302493 h 361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7836032" h="3616157">
                <a:moveTo>
                  <a:pt x="1737073" y="1500326"/>
                </a:moveTo>
                <a:cubicBezTo>
                  <a:pt x="1834103" y="1480921"/>
                  <a:pt x="1833204" y="1480060"/>
                  <a:pt x="1985647" y="1464816"/>
                </a:cubicBezTo>
                <a:cubicBezTo>
                  <a:pt x="2035791" y="1459802"/>
                  <a:pt x="2086261" y="1458897"/>
                  <a:pt x="2136568" y="1455938"/>
                </a:cubicBezTo>
                <a:cubicBezTo>
                  <a:pt x="2272692" y="1458897"/>
                  <a:pt x="2408785" y="1464816"/>
                  <a:pt x="2544941" y="1464816"/>
                </a:cubicBezTo>
                <a:cubicBezTo>
                  <a:pt x="2729072" y="1464816"/>
                  <a:pt x="3076867" y="1453270"/>
                  <a:pt x="3281787" y="1447060"/>
                </a:cubicBezTo>
                <a:cubicBezTo>
                  <a:pt x="3308420" y="1438182"/>
                  <a:pt x="3338327" y="1435999"/>
                  <a:pt x="3361686" y="1420427"/>
                </a:cubicBezTo>
                <a:cubicBezTo>
                  <a:pt x="3398471" y="1395904"/>
                  <a:pt x="3377968" y="1405260"/>
                  <a:pt x="3423830" y="1393794"/>
                </a:cubicBezTo>
                <a:cubicBezTo>
                  <a:pt x="3500156" y="1342911"/>
                  <a:pt x="3403586" y="1403916"/>
                  <a:pt x="3477096" y="1367161"/>
                </a:cubicBezTo>
                <a:cubicBezTo>
                  <a:pt x="3522935" y="1344242"/>
                  <a:pt x="3489289" y="1346577"/>
                  <a:pt x="3548117" y="1313895"/>
                </a:cubicBezTo>
                <a:cubicBezTo>
                  <a:pt x="3558783" y="1307970"/>
                  <a:pt x="3571896" y="1308370"/>
                  <a:pt x="3583628" y="1305018"/>
                </a:cubicBezTo>
                <a:cubicBezTo>
                  <a:pt x="3592626" y="1302447"/>
                  <a:pt x="3602081" y="1300685"/>
                  <a:pt x="3610261" y="1296140"/>
                </a:cubicBezTo>
                <a:cubicBezTo>
                  <a:pt x="3628915" y="1285777"/>
                  <a:pt x="3645229" y="1271608"/>
                  <a:pt x="3663527" y="1260629"/>
                </a:cubicBezTo>
                <a:cubicBezTo>
                  <a:pt x="3678323" y="1251751"/>
                  <a:pt x="3693779" y="1243891"/>
                  <a:pt x="3707915" y="1233996"/>
                </a:cubicBezTo>
                <a:cubicBezTo>
                  <a:pt x="3782546" y="1181755"/>
                  <a:pt x="3725364" y="1217773"/>
                  <a:pt x="3778937" y="1171853"/>
                </a:cubicBezTo>
                <a:cubicBezTo>
                  <a:pt x="3866372" y="1096908"/>
                  <a:pt x="3770847" y="1183650"/>
                  <a:pt x="3841080" y="1127464"/>
                </a:cubicBezTo>
                <a:cubicBezTo>
                  <a:pt x="3876708" y="1098961"/>
                  <a:pt x="3862934" y="1078752"/>
                  <a:pt x="3929857" y="1056443"/>
                </a:cubicBezTo>
                <a:cubicBezTo>
                  <a:pt x="3950971" y="1049405"/>
                  <a:pt x="3969699" y="1042405"/>
                  <a:pt x="3992001" y="1038688"/>
                </a:cubicBezTo>
                <a:cubicBezTo>
                  <a:pt x="4034758" y="1031562"/>
                  <a:pt x="4134272" y="1022573"/>
                  <a:pt x="4169554" y="1020932"/>
                </a:cubicBezTo>
                <a:cubicBezTo>
                  <a:pt x="4261239" y="1016668"/>
                  <a:pt x="4353026" y="1015014"/>
                  <a:pt x="4444762" y="1012055"/>
                </a:cubicBezTo>
                <a:cubicBezTo>
                  <a:pt x="4453640" y="1009096"/>
                  <a:pt x="4462367" y="1005639"/>
                  <a:pt x="4471395" y="1003177"/>
                </a:cubicBezTo>
                <a:cubicBezTo>
                  <a:pt x="4494937" y="996756"/>
                  <a:pt x="4519266" y="993139"/>
                  <a:pt x="4542416" y="985422"/>
                </a:cubicBezTo>
                <a:cubicBezTo>
                  <a:pt x="4554971" y="981237"/>
                  <a:pt x="4565763" y="972879"/>
                  <a:pt x="4577927" y="967666"/>
                </a:cubicBezTo>
                <a:cubicBezTo>
                  <a:pt x="4586528" y="963980"/>
                  <a:pt x="4595959" y="962474"/>
                  <a:pt x="4604560" y="958788"/>
                </a:cubicBezTo>
                <a:cubicBezTo>
                  <a:pt x="4616724" y="953575"/>
                  <a:pt x="4627680" y="945680"/>
                  <a:pt x="4640071" y="941033"/>
                </a:cubicBezTo>
                <a:cubicBezTo>
                  <a:pt x="4651495" y="936749"/>
                  <a:pt x="4664157" y="936439"/>
                  <a:pt x="4675581" y="932155"/>
                </a:cubicBezTo>
                <a:cubicBezTo>
                  <a:pt x="4687972" y="927508"/>
                  <a:pt x="4698928" y="919613"/>
                  <a:pt x="4711092" y="914400"/>
                </a:cubicBezTo>
                <a:cubicBezTo>
                  <a:pt x="4728928" y="906756"/>
                  <a:pt x="4755209" y="901151"/>
                  <a:pt x="4773236" y="896645"/>
                </a:cubicBezTo>
                <a:cubicBezTo>
                  <a:pt x="4782114" y="890726"/>
                  <a:pt x="4790119" y="883222"/>
                  <a:pt x="4799869" y="878889"/>
                </a:cubicBezTo>
                <a:cubicBezTo>
                  <a:pt x="4865204" y="849851"/>
                  <a:pt x="4836739" y="874523"/>
                  <a:pt x="4888645" y="843379"/>
                </a:cubicBezTo>
                <a:cubicBezTo>
                  <a:pt x="4906943" y="832400"/>
                  <a:pt x="4924156" y="819705"/>
                  <a:pt x="4941911" y="807868"/>
                </a:cubicBezTo>
                <a:cubicBezTo>
                  <a:pt x="4950789" y="801950"/>
                  <a:pt x="4958422" y="793487"/>
                  <a:pt x="4968544" y="790113"/>
                </a:cubicBezTo>
                <a:lnTo>
                  <a:pt x="5021810" y="772357"/>
                </a:lnTo>
                <a:cubicBezTo>
                  <a:pt x="5047186" y="763898"/>
                  <a:pt x="5056096" y="760174"/>
                  <a:pt x="5083954" y="754602"/>
                </a:cubicBezTo>
                <a:cubicBezTo>
                  <a:pt x="5101605" y="751072"/>
                  <a:pt x="5119569" y="749254"/>
                  <a:pt x="5137220" y="745724"/>
                </a:cubicBezTo>
                <a:cubicBezTo>
                  <a:pt x="5220254" y="729118"/>
                  <a:pt x="5131670" y="744893"/>
                  <a:pt x="5199364" y="727969"/>
                </a:cubicBezTo>
                <a:cubicBezTo>
                  <a:pt x="5214002" y="724309"/>
                  <a:pt x="5228956" y="722050"/>
                  <a:pt x="5243752" y="719091"/>
                </a:cubicBezTo>
                <a:cubicBezTo>
                  <a:pt x="5323651" y="722050"/>
                  <a:pt x="5403844" y="720506"/>
                  <a:pt x="5483449" y="727969"/>
                </a:cubicBezTo>
                <a:cubicBezTo>
                  <a:pt x="5499315" y="729456"/>
                  <a:pt x="5512211" y="742599"/>
                  <a:pt x="5527838" y="745724"/>
                </a:cubicBezTo>
                <a:cubicBezTo>
                  <a:pt x="5557000" y="751556"/>
                  <a:pt x="5587022" y="751643"/>
                  <a:pt x="5616614" y="754602"/>
                </a:cubicBezTo>
                <a:cubicBezTo>
                  <a:pt x="5628451" y="757561"/>
                  <a:pt x="5640393" y="760128"/>
                  <a:pt x="5652125" y="763480"/>
                </a:cubicBezTo>
                <a:cubicBezTo>
                  <a:pt x="5661123" y="766051"/>
                  <a:pt x="5669680" y="770087"/>
                  <a:pt x="5678758" y="772357"/>
                </a:cubicBezTo>
                <a:cubicBezTo>
                  <a:pt x="5708367" y="779759"/>
                  <a:pt x="5723688" y="778517"/>
                  <a:pt x="5749779" y="790113"/>
                </a:cubicBezTo>
                <a:cubicBezTo>
                  <a:pt x="5812388" y="817939"/>
                  <a:pt x="5791317" y="812203"/>
                  <a:pt x="5847434" y="843379"/>
                </a:cubicBezTo>
                <a:cubicBezTo>
                  <a:pt x="5859002" y="849806"/>
                  <a:pt x="5871933" y="853793"/>
                  <a:pt x="5882944" y="861134"/>
                </a:cubicBezTo>
                <a:cubicBezTo>
                  <a:pt x="5889908" y="865777"/>
                  <a:pt x="5893736" y="874246"/>
                  <a:pt x="5900700" y="878889"/>
                </a:cubicBezTo>
                <a:cubicBezTo>
                  <a:pt x="5911711" y="886230"/>
                  <a:pt x="5924862" y="889836"/>
                  <a:pt x="5936210" y="896645"/>
                </a:cubicBezTo>
                <a:cubicBezTo>
                  <a:pt x="5954508" y="907624"/>
                  <a:pt x="5970822" y="921792"/>
                  <a:pt x="5989476" y="932155"/>
                </a:cubicBezTo>
                <a:cubicBezTo>
                  <a:pt x="5997656" y="936700"/>
                  <a:pt x="6007739" y="936848"/>
                  <a:pt x="6016109" y="941033"/>
                </a:cubicBezTo>
                <a:cubicBezTo>
                  <a:pt x="6025652" y="945805"/>
                  <a:pt x="6033199" y="954016"/>
                  <a:pt x="6042742" y="958788"/>
                </a:cubicBezTo>
                <a:cubicBezTo>
                  <a:pt x="6056996" y="965915"/>
                  <a:pt x="6073141" y="968913"/>
                  <a:pt x="6087131" y="976544"/>
                </a:cubicBezTo>
                <a:cubicBezTo>
                  <a:pt x="6145102" y="1008165"/>
                  <a:pt x="6132299" y="1016374"/>
                  <a:pt x="6193663" y="1038688"/>
                </a:cubicBezTo>
                <a:cubicBezTo>
                  <a:pt x="6207844" y="1043844"/>
                  <a:pt x="6223255" y="1044606"/>
                  <a:pt x="6238051" y="1047565"/>
                </a:cubicBezTo>
                <a:cubicBezTo>
                  <a:pt x="6267643" y="1062361"/>
                  <a:pt x="6293969" y="1088088"/>
                  <a:pt x="6326828" y="1091954"/>
                </a:cubicBezTo>
                <a:cubicBezTo>
                  <a:pt x="6377135" y="1097872"/>
                  <a:pt x="6427302" y="1105123"/>
                  <a:pt x="6477748" y="1109709"/>
                </a:cubicBezTo>
                <a:cubicBezTo>
                  <a:pt x="6669583" y="1127148"/>
                  <a:pt x="6729209" y="1127999"/>
                  <a:pt x="6912754" y="1136342"/>
                </a:cubicBezTo>
                <a:cubicBezTo>
                  <a:pt x="7066634" y="1124505"/>
                  <a:pt x="7224011" y="1135534"/>
                  <a:pt x="7374393" y="1100831"/>
                </a:cubicBezTo>
                <a:cubicBezTo>
                  <a:pt x="7423496" y="1089499"/>
                  <a:pt x="7451878" y="1036362"/>
                  <a:pt x="7489803" y="1003177"/>
                </a:cubicBezTo>
                <a:cubicBezTo>
                  <a:pt x="7522910" y="974208"/>
                  <a:pt x="7554672" y="943734"/>
                  <a:pt x="7587457" y="914400"/>
                </a:cubicBezTo>
                <a:cubicBezTo>
                  <a:pt x="7679472" y="832070"/>
                  <a:pt x="7648784" y="868005"/>
                  <a:pt x="7738377" y="763480"/>
                </a:cubicBezTo>
                <a:cubicBezTo>
                  <a:pt x="7748006" y="752246"/>
                  <a:pt x="7757555" y="740750"/>
                  <a:pt x="7765010" y="727969"/>
                </a:cubicBezTo>
                <a:cubicBezTo>
                  <a:pt x="7784832" y="693989"/>
                  <a:pt x="7804429" y="650639"/>
                  <a:pt x="7818276" y="612559"/>
                </a:cubicBezTo>
                <a:cubicBezTo>
                  <a:pt x="7824672" y="594970"/>
                  <a:pt x="7830113" y="577048"/>
                  <a:pt x="7836032" y="559293"/>
                </a:cubicBezTo>
                <a:cubicBezTo>
                  <a:pt x="7830113" y="423169"/>
                  <a:pt x="7832061" y="286474"/>
                  <a:pt x="7818276" y="150921"/>
                </a:cubicBezTo>
                <a:cubicBezTo>
                  <a:pt x="7813523" y="104180"/>
                  <a:pt x="7807270" y="36931"/>
                  <a:pt x="7756133" y="17755"/>
                </a:cubicBezTo>
                <a:cubicBezTo>
                  <a:pt x="7742004" y="12457"/>
                  <a:pt x="7726628" y="11359"/>
                  <a:pt x="7711744" y="8878"/>
                </a:cubicBezTo>
                <a:cubicBezTo>
                  <a:pt x="7691104" y="5438"/>
                  <a:pt x="7670315" y="2959"/>
                  <a:pt x="7649601" y="0"/>
                </a:cubicBezTo>
                <a:cubicBezTo>
                  <a:pt x="7587457" y="5918"/>
                  <a:pt x="7524623" y="6781"/>
                  <a:pt x="7463170" y="17755"/>
                </a:cubicBezTo>
                <a:cubicBezTo>
                  <a:pt x="7440984" y="21717"/>
                  <a:pt x="7421951" y="36018"/>
                  <a:pt x="7401026" y="44388"/>
                </a:cubicBezTo>
                <a:cubicBezTo>
                  <a:pt x="7392337" y="47863"/>
                  <a:pt x="7383271" y="50307"/>
                  <a:pt x="7374393" y="53266"/>
                </a:cubicBezTo>
                <a:cubicBezTo>
                  <a:pt x="7265666" y="134811"/>
                  <a:pt x="7386974" y="41214"/>
                  <a:pt x="7321127" y="97655"/>
                </a:cubicBezTo>
                <a:cubicBezTo>
                  <a:pt x="7306741" y="109986"/>
                  <a:pt x="7290137" y="119767"/>
                  <a:pt x="7276739" y="133165"/>
                </a:cubicBezTo>
                <a:cubicBezTo>
                  <a:pt x="7269194" y="140710"/>
                  <a:pt x="7266009" y="151768"/>
                  <a:pt x="7258983" y="159798"/>
                </a:cubicBezTo>
                <a:cubicBezTo>
                  <a:pt x="7245204" y="175546"/>
                  <a:pt x="7230020" y="190047"/>
                  <a:pt x="7214595" y="204187"/>
                </a:cubicBezTo>
                <a:cubicBezTo>
                  <a:pt x="7194483" y="222623"/>
                  <a:pt x="7171743" y="238161"/>
                  <a:pt x="7152451" y="257453"/>
                </a:cubicBezTo>
                <a:cubicBezTo>
                  <a:pt x="7139053" y="270851"/>
                  <a:pt x="7130909" y="289037"/>
                  <a:pt x="7116941" y="301841"/>
                </a:cubicBezTo>
                <a:cubicBezTo>
                  <a:pt x="7095127" y="321837"/>
                  <a:pt x="7069593" y="337352"/>
                  <a:pt x="7045919" y="355107"/>
                </a:cubicBezTo>
                <a:cubicBezTo>
                  <a:pt x="7037041" y="372862"/>
                  <a:pt x="7029499" y="391351"/>
                  <a:pt x="7019286" y="408373"/>
                </a:cubicBezTo>
                <a:cubicBezTo>
                  <a:pt x="6993946" y="450606"/>
                  <a:pt x="6961413" y="488608"/>
                  <a:pt x="6939387" y="532660"/>
                </a:cubicBezTo>
                <a:cubicBezTo>
                  <a:pt x="6927550" y="556334"/>
                  <a:pt x="6914536" y="579455"/>
                  <a:pt x="6903876" y="603682"/>
                </a:cubicBezTo>
                <a:cubicBezTo>
                  <a:pt x="6849454" y="727369"/>
                  <a:pt x="6853830" y="718311"/>
                  <a:pt x="6823977" y="807868"/>
                </a:cubicBezTo>
                <a:cubicBezTo>
                  <a:pt x="6821018" y="834501"/>
                  <a:pt x="6819175" y="861282"/>
                  <a:pt x="6815100" y="887767"/>
                </a:cubicBezTo>
                <a:cubicBezTo>
                  <a:pt x="6813245" y="899826"/>
                  <a:pt x="6806222" y="911077"/>
                  <a:pt x="6806222" y="923278"/>
                </a:cubicBezTo>
                <a:cubicBezTo>
                  <a:pt x="6806222" y="1029851"/>
                  <a:pt x="6807129" y="1136599"/>
                  <a:pt x="6815100" y="1242874"/>
                </a:cubicBezTo>
                <a:cubicBezTo>
                  <a:pt x="6816090" y="1256071"/>
                  <a:pt x="6827642" y="1266221"/>
                  <a:pt x="6832855" y="1278385"/>
                </a:cubicBezTo>
                <a:cubicBezTo>
                  <a:pt x="6836541" y="1286986"/>
                  <a:pt x="6837861" y="1296499"/>
                  <a:pt x="6841733" y="1305018"/>
                </a:cubicBezTo>
                <a:cubicBezTo>
                  <a:pt x="6852685" y="1329113"/>
                  <a:pt x="6865406" y="1352365"/>
                  <a:pt x="6877243" y="1376039"/>
                </a:cubicBezTo>
                <a:cubicBezTo>
                  <a:pt x="6884729" y="1391012"/>
                  <a:pt x="6901632" y="1399038"/>
                  <a:pt x="6912754" y="1411550"/>
                </a:cubicBezTo>
                <a:cubicBezTo>
                  <a:pt x="6925343" y="1425712"/>
                  <a:pt x="6935677" y="1441776"/>
                  <a:pt x="6948265" y="1455938"/>
                </a:cubicBezTo>
                <a:cubicBezTo>
                  <a:pt x="6959386" y="1468450"/>
                  <a:pt x="6973318" y="1478377"/>
                  <a:pt x="6983775" y="1491449"/>
                </a:cubicBezTo>
                <a:cubicBezTo>
                  <a:pt x="6997105" y="1508112"/>
                  <a:pt x="7005398" y="1528513"/>
                  <a:pt x="7019286" y="1544715"/>
                </a:cubicBezTo>
                <a:cubicBezTo>
                  <a:pt x="7041075" y="1570135"/>
                  <a:pt x="7068520" y="1590316"/>
                  <a:pt x="7090308" y="1615736"/>
                </a:cubicBezTo>
                <a:cubicBezTo>
                  <a:pt x="7108063" y="1636451"/>
                  <a:pt x="7124282" y="1658588"/>
                  <a:pt x="7143574" y="1677880"/>
                </a:cubicBezTo>
                <a:cubicBezTo>
                  <a:pt x="7149446" y="1683752"/>
                  <a:pt x="7194465" y="1715393"/>
                  <a:pt x="7205717" y="1731146"/>
                </a:cubicBezTo>
                <a:cubicBezTo>
                  <a:pt x="7215746" y="1745187"/>
                  <a:pt x="7221571" y="1762060"/>
                  <a:pt x="7232350" y="1775534"/>
                </a:cubicBezTo>
                <a:cubicBezTo>
                  <a:pt x="7245422" y="1791874"/>
                  <a:pt x="7263668" y="1803582"/>
                  <a:pt x="7276739" y="1819922"/>
                </a:cubicBezTo>
                <a:cubicBezTo>
                  <a:pt x="7288576" y="1834718"/>
                  <a:pt x="7300880" y="1849152"/>
                  <a:pt x="7312249" y="1864311"/>
                </a:cubicBezTo>
                <a:cubicBezTo>
                  <a:pt x="7318651" y="1872847"/>
                  <a:pt x="7323174" y="1882747"/>
                  <a:pt x="7330005" y="1890944"/>
                </a:cubicBezTo>
                <a:cubicBezTo>
                  <a:pt x="7372785" y="1942279"/>
                  <a:pt x="7344647" y="1890714"/>
                  <a:pt x="7392148" y="1961965"/>
                </a:cubicBezTo>
                <a:cubicBezTo>
                  <a:pt x="7399489" y="1972977"/>
                  <a:pt x="7402563" y="1986464"/>
                  <a:pt x="7409904" y="1997476"/>
                </a:cubicBezTo>
                <a:cubicBezTo>
                  <a:pt x="7525613" y="2171039"/>
                  <a:pt x="7372448" y="1920252"/>
                  <a:pt x="7472047" y="2086253"/>
                </a:cubicBezTo>
                <a:cubicBezTo>
                  <a:pt x="7492034" y="2166195"/>
                  <a:pt x="7464000" y="2079948"/>
                  <a:pt x="7507558" y="2148396"/>
                </a:cubicBezTo>
                <a:cubicBezTo>
                  <a:pt x="7521768" y="2170726"/>
                  <a:pt x="7543069" y="2219418"/>
                  <a:pt x="7543069" y="2219418"/>
                </a:cubicBezTo>
                <a:cubicBezTo>
                  <a:pt x="7546028" y="2237173"/>
                  <a:pt x="7551946" y="2254684"/>
                  <a:pt x="7551946" y="2272684"/>
                </a:cubicBezTo>
                <a:cubicBezTo>
                  <a:pt x="7551946" y="2459138"/>
                  <a:pt x="7548632" y="2645606"/>
                  <a:pt x="7543069" y="2831977"/>
                </a:cubicBezTo>
                <a:cubicBezTo>
                  <a:pt x="7542705" y="2844173"/>
                  <a:pt x="7537697" y="2855801"/>
                  <a:pt x="7534191" y="2867488"/>
                </a:cubicBezTo>
                <a:cubicBezTo>
                  <a:pt x="7522701" y="2905787"/>
                  <a:pt x="7517417" y="2923475"/>
                  <a:pt x="7498680" y="2956264"/>
                </a:cubicBezTo>
                <a:cubicBezTo>
                  <a:pt x="7493386" y="2965528"/>
                  <a:pt x="7486218" y="2973633"/>
                  <a:pt x="7480925" y="2982897"/>
                </a:cubicBezTo>
                <a:cubicBezTo>
                  <a:pt x="7474359" y="2994387"/>
                  <a:pt x="7468383" y="3006244"/>
                  <a:pt x="7463170" y="3018408"/>
                </a:cubicBezTo>
                <a:cubicBezTo>
                  <a:pt x="7459484" y="3027009"/>
                  <a:pt x="7458837" y="3036861"/>
                  <a:pt x="7454292" y="3045041"/>
                </a:cubicBezTo>
                <a:cubicBezTo>
                  <a:pt x="7443929" y="3063695"/>
                  <a:pt x="7431585" y="3081236"/>
                  <a:pt x="7418781" y="3098307"/>
                </a:cubicBezTo>
                <a:cubicBezTo>
                  <a:pt x="7414540" y="3103962"/>
                  <a:pt x="7342896" y="3206461"/>
                  <a:pt x="7321127" y="3213717"/>
                </a:cubicBezTo>
                <a:lnTo>
                  <a:pt x="7294494" y="3222594"/>
                </a:lnTo>
                <a:cubicBezTo>
                  <a:pt x="7285616" y="3231472"/>
                  <a:pt x="7278836" y="3243130"/>
                  <a:pt x="7267861" y="3249227"/>
                </a:cubicBezTo>
                <a:cubicBezTo>
                  <a:pt x="7247017" y="3260807"/>
                  <a:pt x="7160296" y="3280558"/>
                  <a:pt x="7143574" y="3284738"/>
                </a:cubicBezTo>
                <a:cubicBezTo>
                  <a:pt x="7101012" y="3295378"/>
                  <a:pt x="7046471" y="3303881"/>
                  <a:pt x="7001531" y="3311371"/>
                </a:cubicBezTo>
                <a:lnTo>
                  <a:pt x="6300195" y="3302493"/>
                </a:lnTo>
                <a:cubicBezTo>
                  <a:pt x="6276343" y="3301945"/>
                  <a:pt x="6252924" y="3295878"/>
                  <a:pt x="6229174" y="3293616"/>
                </a:cubicBezTo>
                <a:cubicBezTo>
                  <a:pt x="6190764" y="3289958"/>
                  <a:pt x="6152234" y="3287697"/>
                  <a:pt x="6113764" y="3284738"/>
                </a:cubicBezTo>
                <a:cubicBezTo>
                  <a:pt x="6096009" y="3278820"/>
                  <a:pt x="6078734" y="3271191"/>
                  <a:pt x="6060498" y="3266983"/>
                </a:cubicBezTo>
                <a:cubicBezTo>
                  <a:pt x="6036972" y="3261554"/>
                  <a:pt x="5935725" y="3251146"/>
                  <a:pt x="5918455" y="3249227"/>
                </a:cubicBezTo>
                <a:cubicBezTo>
                  <a:pt x="5863194" y="3230808"/>
                  <a:pt x="5900993" y="3242184"/>
                  <a:pt x="5803045" y="3222594"/>
                </a:cubicBezTo>
                <a:lnTo>
                  <a:pt x="5758657" y="3213717"/>
                </a:lnTo>
                <a:cubicBezTo>
                  <a:pt x="5671254" y="3178754"/>
                  <a:pt x="5749695" y="3213668"/>
                  <a:pt x="5687636" y="3178206"/>
                </a:cubicBezTo>
                <a:cubicBezTo>
                  <a:pt x="5676146" y="3171640"/>
                  <a:pt x="5663473" y="3167260"/>
                  <a:pt x="5652125" y="3160451"/>
                </a:cubicBezTo>
                <a:cubicBezTo>
                  <a:pt x="5633827" y="3149472"/>
                  <a:pt x="5619561" y="3130116"/>
                  <a:pt x="5598859" y="3124940"/>
                </a:cubicBezTo>
                <a:cubicBezTo>
                  <a:pt x="5587022" y="3121981"/>
                  <a:pt x="5575259" y="3118709"/>
                  <a:pt x="5563348" y="3116062"/>
                </a:cubicBezTo>
                <a:cubicBezTo>
                  <a:pt x="5548618" y="3112789"/>
                  <a:pt x="5533517" y="3111155"/>
                  <a:pt x="5518960" y="3107185"/>
                </a:cubicBezTo>
                <a:cubicBezTo>
                  <a:pt x="5500904" y="3102261"/>
                  <a:pt x="5483621" y="3094807"/>
                  <a:pt x="5465694" y="3089429"/>
                </a:cubicBezTo>
                <a:cubicBezTo>
                  <a:pt x="5454007" y="3085923"/>
                  <a:pt x="5442020" y="3083511"/>
                  <a:pt x="5430183" y="3080552"/>
                </a:cubicBezTo>
                <a:lnTo>
                  <a:pt x="5323651" y="3027286"/>
                </a:lnTo>
                <a:cubicBezTo>
                  <a:pt x="5297051" y="3013986"/>
                  <a:pt x="5264584" y="3019758"/>
                  <a:pt x="5234875" y="3018408"/>
                </a:cubicBezTo>
                <a:cubicBezTo>
                  <a:pt x="5134322" y="3013837"/>
                  <a:pt x="5033648" y="3012489"/>
                  <a:pt x="4933034" y="3009530"/>
                </a:cubicBezTo>
                <a:cubicBezTo>
                  <a:pt x="4811706" y="3012489"/>
                  <a:pt x="4690132" y="3010152"/>
                  <a:pt x="4569049" y="3018408"/>
                </a:cubicBezTo>
                <a:cubicBezTo>
                  <a:pt x="4558404" y="3019134"/>
                  <a:pt x="4552166" y="3031830"/>
                  <a:pt x="4542416" y="3036163"/>
                </a:cubicBezTo>
                <a:cubicBezTo>
                  <a:pt x="4525313" y="3043764"/>
                  <a:pt x="4506905" y="3048000"/>
                  <a:pt x="4489150" y="3053919"/>
                </a:cubicBezTo>
                <a:cubicBezTo>
                  <a:pt x="4474354" y="3065756"/>
                  <a:pt x="4460285" y="3078563"/>
                  <a:pt x="4444762" y="3089429"/>
                </a:cubicBezTo>
                <a:cubicBezTo>
                  <a:pt x="4430626" y="3099324"/>
                  <a:pt x="4414178" y="3105709"/>
                  <a:pt x="4400374" y="3116062"/>
                </a:cubicBezTo>
                <a:cubicBezTo>
                  <a:pt x="4390330" y="3123595"/>
                  <a:pt x="4383957" y="3135398"/>
                  <a:pt x="4373741" y="3142695"/>
                </a:cubicBezTo>
                <a:cubicBezTo>
                  <a:pt x="4324515" y="3177857"/>
                  <a:pt x="4349355" y="3140449"/>
                  <a:pt x="4302719" y="3187084"/>
                </a:cubicBezTo>
                <a:cubicBezTo>
                  <a:pt x="4292257" y="3197546"/>
                  <a:pt x="4285916" y="3211535"/>
                  <a:pt x="4276086" y="3222594"/>
                </a:cubicBezTo>
                <a:cubicBezTo>
                  <a:pt x="4262184" y="3238234"/>
                  <a:pt x="4246494" y="3252187"/>
                  <a:pt x="4231698" y="3266983"/>
                </a:cubicBezTo>
                <a:cubicBezTo>
                  <a:pt x="4225779" y="3272902"/>
                  <a:pt x="4220906" y="3280095"/>
                  <a:pt x="4213942" y="3284738"/>
                </a:cubicBezTo>
                <a:cubicBezTo>
                  <a:pt x="4147824" y="3328816"/>
                  <a:pt x="4229023" y="3272169"/>
                  <a:pt x="4160676" y="3329126"/>
                </a:cubicBezTo>
                <a:cubicBezTo>
                  <a:pt x="4148255" y="3339477"/>
                  <a:pt x="4096992" y="3368846"/>
                  <a:pt x="4089655" y="3373515"/>
                </a:cubicBezTo>
                <a:cubicBezTo>
                  <a:pt x="4022499" y="3416251"/>
                  <a:pt x="4059310" y="3401384"/>
                  <a:pt x="4009756" y="3417903"/>
                </a:cubicBezTo>
                <a:cubicBezTo>
                  <a:pt x="3997919" y="3426781"/>
                  <a:pt x="3987766" y="3438527"/>
                  <a:pt x="3974245" y="3444536"/>
                </a:cubicBezTo>
                <a:cubicBezTo>
                  <a:pt x="3960456" y="3450664"/>
                  <a:pt x="3944496" y="3449754"/>
                  <a:pt x="3929857" y="3453414"/>
                </a:cubicBezTo>
                <a:cubicBezTo>
                  <a:pt x="3920779" y="3455684"/>
                  <a:pt x="3912439" y="3460665"/>
                  <a:pt x="3903224" y="3462291"/>
                </a:cubicBezTo>
                <a:cubicBezTo>
                  <a:pt x="3862011" y="3469564"/>
                  <a:pt x="3778937" y="3480047"/>
                  <a:pt x="3778937" y="3480047"/>
                </a:cubicBezTo>
                <a:cubicBezTo>
                  <a:pt x="3565873" y="3477088"/>
                  <a:pt x="3352686" y="3478960"/>
                  <a:pt x="3139744" y="3471169"/>
                </a:cubicBezTo>
                <a:cubicBezTo>
                  <a:pt x="3109586" y="3470066"/>
                  <a:pt x="3080659" y="3458812"/>
                  <a:pt x="3050968" y="3453414"/>
                </a:cubicBezTo>
                <a:cubicBezTo>
                  <a:pt x="2840381" y="3415125"/>
                  <a:pt x="3033578" y="3455588"/>
                  <a:pt x="2873414" y="3417903"/>
                </a:cubicBezTo>
                <a:cubicBezTo>
                  <a:pt x="2804700" y="3401735"/>
                  <a:pt x="2772828" y="3398601"/>
                  <a:pt x="2704739" y="3373515"/>
                </a:cubicBezTo>
                <a:cubicBezTo>
                  <a:pt x="2572085" y="3324642"/>
                  <a:pt x="2676011" y="3346533"/>
                  <a:pt x="2571574" y="3329126"/>
                </a:cubicBezTo>
                <a:cubicBezTo>
                  <a:pt x="2431186" y="3258933"/>
                  <a:pt x="2492975" y="3274598"/>
                  <a:pt x="2394020" y="3258105"/>
                </a:cubicBezTo>
                <a:cubicBezTo>
                  <a:pt x="2382183" y="3252187"/>
                  <a:pt x="2370797" y="3245265"/>
                  <a:pt x="2358509" y="3240350"/>
                </a:cubicBezTo>
                <a:cubicBezTo>
                  <a:pt x="2283402" y="3210307"/>
                  <a:pt x="2324854" y="3234037"/>
                  <a:pt x="2243100" y="3204839"/>
                </a:cubicBezTo>
                <a:cubicBezTo>
                  <a:pt x="2221876" y="3197259"/>
                  <a:pt x="2202180" y="3185786"/>
                  <a:pt x="2180956" y="3178206"/>
                </a:cubicBezTo>
                <a:cubicBezTo>
                  <a:pt x="2160668" y="3170960"/>
                  <a:pt x="2139250" y="3167264"/>
                  <a:pt x="2118812" y="3160451"/>
                </a:cubicBezTo>
                <a:cubicBezTo>
                  <a:pt x="2103694" y="3155412"/>
                  <a:pt x="2089884" y="3146560"/>
                  <a:pt x="2074424" y="3142695"/>
                </a:cubicBezTo>
                <a:cubicBezTo>
                  <a:pt x="2054124" y="3137620"/>
                  <a:pt x="2033169" y="3135047"/>
                  <a:pt x="2012280" y="3133818"/>
                </a:cubicBezTo>
                <a:cubicBezTo>
                  <a:pt x="1932464" y="3129123"/>
                  <a:pt x="1852482" y="3127899"/>
                  <a:pt x="1772583" y="3124940"/>
                </a:cubicBezTo>
                <a:lnTo>
                  <a:pt x="1284311" y="3133818"/>
                </a:lnTo>
                <a:cubicBezTo>
                  <a:pt x="1263457" y="3134480"/>
                  <a:pt x="1174697" y="3148802"/>
                  <a:pt x="1151146" y="3151573"/>
                </a:cubicBezTo>
                <a:cubicBezTo>
                  <a:pt x="1121610" y="3155048"/>
                  <a:pt x="1091962" y="3157492"/>
                  <a:pt x="1062370" y="3160451"/>
                </a:cubicBezTo>
                <a:cubicBezTo>
                  <a:pt x="1004997" y="3179574"/>
                  <a:pt x="1053075" y="3165721"/>
                  <a:pt x="946960" y="3178206"/>
                </a:cubicBezTo>
                <a:cubicBezTo>
                  <a:pt x="926178" y="3180651"/>
                  <a:pt x="905531" y="3184125"/>
                  <a:pt x="884816" y="3187084"/>
                </a:cubicBezTo>
                <a:cubicBezTo>
                  <a:pt x="746700" y="3242330"/>
                  <a:pt x="847705" y="3207459"/>
                  <a:pt x="716141" y="3240350"/>
                </a:cubicBezTo>
                <a:cubicBezTo>
                  <a:pt x="707063" y="3242620"/>
                  <a:pt x="698506" y="3246656"/>
                  <a:pt x="689508" y="3249227"/>
                </a:cubicBezTo>
                <a:cubicBezTo>
                  <a:pt x="677776" y="3252579"/>
                  <a:pt x="665572" y="3254247"/>
                  <a:pt x="653997" y="3258105"/>
                </a:cubicBezTo>
                <a:cubicBezTo>
                  <a:pt x="638879" y="3263144"/>
                  <a:pt x="625235" y="3272735"/>
                  <a:pt x="609608" y="3275860"/>
                </a:cubicBezTo>
                <a:cubicBezTo>
                  <a:pt x="580446" y="3281692"/>
                  <a:pt x="550424" y="3281779"/>
                  <a:pt x="520832" y="3284738"/>
                </a:cubicBezTo>
                <a:cubicBezTo>
                  <a:pt x="349197" y="3281779"/>
                  <a:pt x="176053" y="3298762"/>
                  <a:pt x="5927" y="3275860"/>
                </a:cubicBezTo>
                <a:cubicBezTo>
                  <a:pt x="-18958" y="3272510"/>
                  <a:pt x="41438" y="3240349"/>
                  <a:pt x="59193" y="3222594"/>
                </a:cubicBezTo>
                <a:cubicBezTo>
                  <a:pt x="71030" y="3210757"/>
                  <a:pt x="80776" y="3196370"/>
                  <a:pt x="94704" y="3187084"/>
                </a:cubicBezTo>
                <a:cubicBezTo>
                  <a:pt x="130215" y="3163410"/>
                  <a:pt x="167093" y="3141669"/>
                  <a:pt x="201236" y="3116062"/>
                </a:cubicBezTo>
                <a:cubicBezTo>
                  <a:pt x="245282" y="3083027"/>
                  <a:pt x="224435" y="3097636"/>
                  <a:pt x="263379" y="3071674"/>
                </a:cubicBezTo>
                <a:cubicBezTo>
                  <a:pt x="222716" y="3132669"/>
                  <a:pt x="274476" y="3064572"/>
                  <a:pt x="210113" y="3116062"/>
                </a:cubicBezTo>
                <a:cubicBezTo>
                  <a:pt x="190505" y="3131748"/>
                  <a:pt x="177740" y="3155399"/>
                  <a:pt x="156847" y="3169328"/>
                </a:cubicBezTo>
                <a:lnTo>
                  <a:pt x="103581" y="3204839"/>
                </a:lnTo>
                <a:lnTo>
                  <a:pt x="76948" y="3222594"/>
                </a:lnTo>
                <a:lnTo>
                  <a:pt x="50315" y="3240350"/>
                </a:lnTo>
                <a:cubicBezTo>
                  <a:pt x="44397" y="3252187"/>
                  <a:pt x="39574" y="3264638"/>
                  <a:pt x="32560" y="3275860"/>
                </a:cubicBezTo>
                <a:cubicBezTo>
                  <a:pt x="24718" y="3288407"/>
                  <a:pt x="8020" y="3296724"/>
                  <a:pt x="5927" y="3311371"/>
                </a:cubicBezTo>
                <a:cubicBezTo>
                  <a:pt x="4418" y="3321933"/>
                  <a:pt x="15032" y="3331757"/>
                  <a:pt x="23682" y="3338004"/>
                </a:cubicBezTo>
                <a:cubicBezTo>
                  <a:pt x="68946" y="3370695"/>
                  <a:pt x="126244" y="3387300"/>
                  <a:pt x="165725" y="3426781"/>
                </a:cubicBezTo>
                <a:cubicBezTo>
                  <a:pt x="174603" y="3435659"/>
                  <a:pt x="182826" y="3445243"/>
                  <a:pt x="192358" y="3453414"/>
                </a:cubicBezTo>
                <a:cubicBezTo>
                  <a:pt x="203592" y="3463043"/>
                  <a:pt x="217407" y="3469585"/>
                  <a:pt x="227869" y="3480047"/>
                </a:cubicBezTo>
                <a:cubicBezTo>
                  <a:pt x="241267" y="3493445"/>
                  <a:pt x="250703" y="3510351"/>
                  <a:pt x="263379" y="3524435"/>
                </a:cubicBezTo>
                <a:cubicBezTo>
                  <a:pt x="277377" y="3539988"/>
                  <a:pt x="292972" y="3554027"/>
                  <a:pt x="307768" y="3568823"/>
                </a:cubicBezTo>
                <a:cubicBezTo>
                  <a:pt x="315313" y="3576368"/>
                  <a:pt x="326204" y="3579748"/>
                  <a:pt x="334401" y="3586579"/>
                </a:cubicBezTo>
                <a:cubicBezTo>
                  <a:pt x="344046" y="3594617"/>
                  <a:pt x="361034" y="3625767"/>
                  <a:pt x="361034" y="3613212"/>
                </a:cubicBezTo>
                <a:cubicBezTo>
                  <a:pt x="361034" y="3574195"/>
                  <a:pt x="324186" y="3563716"/>
                  <a:pt x="298890" y="3551068"/>
                </a:cubicBezTo>
                <a:cubicBezTo>
                  <a:pt x="290012" y="3542190"/>
                  <a:pt x="280428" y="3533967"/>
                  <a:pt x="272257" y="3524435"/>
                </a:cubicBezTo>
                <a:cubicBezTo>
                  <a:pt x="239871" y="3486652"/>
                  <a:pt x="254576" y="3492792"/>
                  <a:pt x="218991" y="3462291"/>
                </a:cubicBezTo>
                <a:cubicBezTo>
                  <a:pt x="207757" y="3452662"/>
                  <a:pt x="195520" y="3444258"/>
                  <a:pt x="183480" y="3435658"/>
                </a:cubicBezTo>
                <a:cubicBezTo>
                  <a:pt x="174798" y="3429456"/>
                  <a:pt x="164822" y="3424991"/>
                  <a:pt x="156847" y="3417903"/>
                </a:cubicBezTo>
                <a:cubicBezTo>
                  <a:pt x="138080" y="3401221"/>
                  <a:pt x="123669" y="3379703"/>
                  <a:pt x="103581" y="3364637"/>
                </a:cubicBezTo>
                <a:cubicBezTo>
                  <a:pt x="91744" y="3355759"/>
                  <a:pt x="79438" y="3347476"/>
                  <a:pt x="68071" y="3338004"/>
                </a:cubicBezTo>
                <a:cubicBezTo>
                  <a:pt x="61641" y="3332646"/>
                  <a:pt x="57492" y="3324555"/>
                  <a:pt x="50315" y="3320249"/>
                </a:cubicBezTo>
                <a:cubicBezTo>
                  <a:pt x="20875" y="3302585"/>
                  <a:pt x="23682" y="3323211"/>
                  <a:pt x="23682" y="3302493"/>
                </a:cubicBezTo>
              </a:path>
            </a:pathLst>
          </a:custGeom>
          <a:noFill/>
          <a:ln w="76200" cap="flat" cmpd="sng" algn="ctr">
            <a:solidFill>
              <a:srgbClr val="996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de-DE" sz="2800">
              <a:solidFill>
                <a:srgbClr val="FFFFFF"/>
              </a:solidFill>
              <a:latin typeface="Arial Narrow" pitchFamily="34" charset="0"/>
            </a:endParaRPr>
          </a:p>
        </p:txBody>
      </p:sp>
      <p:sp>
        <p:nvSpPr>
          <p:cNvPr id="32" name="Textfeld 31"/>
          <p:cNvSpPr txBox="1"/>
          <p:nvPr/>
        </p:nvSpPr>
        <p:spPr>
          <a:xfrm>
            <a:off x="2606229" y="3717032"/>
            <a:ext cx="1321196" cy="523220"/>
          </a:xfrm>
          <a:prstGeom prst="rect">
            <a:avLst/>
          </a:prstGeom>
          <a:noFill/>
        </p:spPr>
        <p:txBody>
          <a:bodyPr wrap="none" rtlCol="0">
            <a:spAutoFit/>
          </a:bodyPr>
          <a:lstStyle/>
          <a:p>
            <a:r>
              <a:rPr lang="de-DE" sz="1400" dirty="0">
                <a:solidFill>
                  <a:srgbClr val="00B050"/>
                </a:solidFill>
              </a:rPr>
              <a:t>Zeitangabe:</a:t>
            </a:r>
            <a:endParaRPr lang="de-DE" sz="1400" dirty="0">
              <a:solidFill>
                <a:srgbClr val="000000"/>
              </a:solidFill>
            </a:endParaRPr>
          </a:p>
          <a:p>
            <a:r>
              <a:rPr lang="de-DE" sz="1400" dirty="0">
                <a:solidFill>
                  <a:srgbClr val="000000"/>
                </a:solidFill>
              </a:rPr>
              <a:t>Erste Schritte:</a:t>
            </a:r>
          </a:p>
        </p:txBody>
      </p:sp>
      <p:sp>
        <p:nvSpPr>
          <p:cNvPr id="33" name="Textfeld 32"/>
          <p:cNvSpPr txBox="1"/>
          <p:nvPr/>
        </p:nvSpPr>
        <p:spPr>
          <a:xfrm>
            <a:off x="4240367" y="2153955"/>
            <a:ext cx="1140056" cy="738664"/>
          </a:xfrm>
          <a:prstGeom prst="rect">
            <a:avLst/>
          </a:prstGeom>
          <a:noFill/>
        </p:spPr>
        <p:txBody>
          <a:bodyPr wrap="none" rtlCol="0">
            <a:spAutoFit/>
          </a:bodyPr>
          <a:lstStyle/>
          <a:p>
            <a:r>
              <a:rPr lang="de-DE" sz="1400" dirty="0">
                <a:solidFill>
                  <a:srgbClr val="00B050"/>
                </a:solidFill>
              </a:rPr>
              <a:t>Zeitangabe:</a:t>
            </a:r>
            <a:endParaRPr lang="de-DE" sz="1400" dirty="0">
              <a:solidFill>
                <a:srgbClr val="000000"/>
              </a:solidFill>
            </a:endParaRPr>
          </a:p>
          <a:p>
            <a:r>
              <a:rPr lang="de-DE" sz="1400" dirty="0">
                <a:solidFill>
                  <a:srgbClr val="000000"/>
                </a:solidFill>
              </a:rPr>
              <a:t>Meilenstein:</a:t>
            </a:r>
          </a:p>
          <a:p>
            <a:endParaRPr lang="de-DE" sz="1400" dirty="0">
              <a:solidFill>
                <a:srgbClr val="000000"/>
              </a:solidFill>
            </a:endParaRPr>
          </a:p>
        </p:txBody>
      </p:sp>
      <p:sp>
        <p:nvSpPr>
          <p:cNvPr id="34" name="Textfeld 33"/>
          <p:cNvSpPr txBox="1"/>
          <p:nvPr/>
        </p:nvSpPr>
        <p:spPr>
          <a:xfrm>
            <a:off x="5266954" y="3915019"/>
            <a:ext cx="2553904" cy="523220"/>
          </a:xfrm>
          <a:prstGeom prst="rect">
            <a:avLst/>
          </a:prstGeom>
          <a:noFill/>
        </p:spPr>
        <p:txBody>
          <a:bodyPr wrap="none" rtlCol="0">
            <a:spAutoFit/>
          </a:bodyPr>
          <a:lstStyle/>
          <a:p>
            <a:r>
              <a:rPr lang="de-DE" sz="1400" dirty="0">
                <a:solidFill>
                  <a:srgbClr val="00B050"/>
                </a:solidFill>
              </a:rPr>
              <a:t>Zeitangabe:</a:t>
            </a:r>
            <a:r>
              <a:rPr lang="de-DE" sz="1400" dirty="0">
                <a:solidFill>
                  <a:srgbClr val="000000"/>
                </a:solidFill>
              </a:rPr>
              <a:t> </a:t>
            </a:r>
          </a:p>
          <a:p>
            <a:r>
              <a:rPr lang="de-DE" sz="1400" dirty="0">
                <a:solidFill>
                  <a:srgbClr val="000000"/>
                </a:solidFill>
              </a:rPr>
              <a:t>Nächste Schritte/ Meilenstein:</a:t>
            </a:r>
          </a:p>
        </p:txBody>
      </p:sp>
      <p:sp>
        <p:nvSpPr>
          <p:cNvPr id="35" name="Textfeld 34"/>
          <p:cNvSpPr txBox="1"/>
          <p:nvPr/>
        </p:nvSpPr>
        <p:spPr>
          <a:xfrm>
            <a:off x="7164288" y="1705075"/>
            <a:ext cx="1180131" cy="523220"/>
          </a:xfrm>
          <a:prstGeom prst="rect">
            <a:avLst/>
          </a:prstGeom>
          <a:noFill/>
        </p:spPr>
        <p:txBody>
          <a:bodyPr wrap="none" rtlCol="0">
            <a:spAutoFit/>
          </a:bodyPr>
          <a:lstStyle/>
          <a:p>
            <a:r>
              <a:rPr lang="de-DE" sz="1400" dirty="0">
                <a:solidFill>
                  <a:srgbClr val="00B050"/>
                </a:solidFill>
              </a:rPr>
              <a:t>Zeitangabe:</a:t>
            </a:r>
            <a:endParaRPr lang="de-DE" sz="1400" dirty="0">
              <a:solidFill>
                <a:srgbClr val="000000"/>
              </a:solidFill>
            </a:endParaRPr>
          </a:p>
          <a:p>
            <a:r>
              <a:rPr lang="de-DE" sz="1400" i="1" dirty="0">
                <a:solidFill>
                  <a:srgbClr val="000000"/>
                </a:solidFill>
              </a:rPr>
              <a:t>Stolperstein:</a:t>
            </a:r>
          </a:p>
        </p:txBody>
      </p:sp>
      <p:sp>
        <p:nvSpPr>
          <p:cNvPr id="38" name="Textfeld 37"/>
          <p:cNvSpPr txBox="1"/>
          <p:nvPr/>
        </p:nvSpPr>
        <p:spPr>
          <a:xfrm>
            <a:off x="289826" y="4856107"/>
            <a:ext cx="712054" cy="307777"/>
          </a:xfrm>
          <a:prstGeom prst="rect">
            <a:avLst/>
          </a:prstGeom>
          <a:noFill/>
        </p:spPr>
        <p:txBody>
          <a:bodyPr wrap="none" rtlCol="0">
            <a:spAutoFit/>
          </a:bodyPr>
          <a:lstStyle/>
          <a:p>
            <a:r>
              <a:rPr lang="de-DE" sz="1400" dirty="0">
                <a:solidFill>
                  <a:srgbClr val="00B050"/>
                </a:solidFill>
              </a:rPr>
              <a:t>Heute:</a:t>
            </a:r>
            <a:endParaRPr lang="de-DE" sz="1400" dirty="0">
              <a:solidFill>
                <a:srgbClr val="000000"/>
              </a:solidFill>
            </a:endParaRPr>
          </a:p>
        </p:txBody>
      </p:sp>
      <p:sp>
        <p:nvSpPr>
          <p:cNvPr id="3" name="Textfeld 2"/>
          <p:cNvSpPr txBox="1"/>
          <p:nvPr/>
        </p:nvSpPr>
        <p:spPr>
          <a:xfrm>
            <a:off x="44922" y="6021288"/>
            <a:ext cx="918778" cy="307777"/>
          </a:xfrm>
          <a:prstGeom prst="rect">
            <a:avLst/>
          </a:prstGeom>
          <a:noFill/>
        </p:spPr>
        <p:txBody>
          <a:bodyPr wrap="none" rtlCol="0">
            <a:spAutoFit/>
          </a:bodyPr>
          <a:lstStyle/>
          <a:p>
            <a:r>
              <a:rPr lang="de-DE" sz="1400" dirty="0">
                <a:solidFill>
                  <a:srgbClr val="000000"/>
                </a:solidFill>
              </a:rPr>
              <a:t>Visionen:</a:t>
            </a:r>
          </a:p>
        </p:txBody>
      </p:sp>
      <p:sp>
        <p:nvSpPr>
          <p:cNvPr id="4" name="Textfeld 3"/>
          <p:cNvSpPr txBox="1"/>
          <p:nvPr/>
        </p:nvSpPr>
        <p:spPr>
          <a:xfrm>
            <a:off x="815776" y="2367340"/>
            <a:ext cx="1356397" cy="307777"/>
          </a:xfrm>
          <a:prstGeom prst="rect">
            <a:avLst/>
          </a:prstGeom>
          <a:noFill/>
        </p:spPr>
        <p:txBody>
          <a:bodyPr wrap="none" rtlCol="0">
            <a:spAutoFit/>
          </a:bodyPr>
          <a:lstStyle/>
          <a:p>
            <a:r>
              <a:rPr lang="de-DE" sz="1400" dirty="0">
                <a:solidFill>
                  <a:srgbClr val="000000"/>
                </a:solidFill>
              </a:rPr>
              <a:t>Visionen, Ziele</a:t>
            </a:r>
          </a:p>
        </p:txBody>
      </p:sp>
      <p:sp>
        <p:nvSpPr>
          <p:cNvPr id="18" name="Textfeld 17"/>
          <p:cNvSpPr txBox="1"/>
          <p:nvPr/>
        </p:nvSpPr>
        <p:spPr>
          <a:xfrm>
            <a:off x="6300192" y="5759678"/>
            <a:ext cx="2553904" cy="523220"/>
          </a:xfrm>
          <a:prstGeom prst="rect">
            <a:avLst/>
          </a:prstGeom>
          <a:noFill/>
        </p:spPr>
        <p:txBody>
          <a:bodyPr wrap="none" rtlCol="0">
            <a:spAutoFit/>
          </a:bodyPr>
          <a:lstStyle/>
          <a:p>
            <a:r>
              <a:rPr lang="de-DE" sz="1400" dirty="0">
                <a:solidFill>
                  <a:srgbClr val="00B050"/>
                </a:solidFill>
              </a:rPr>
              <a:t>Zeitangabe:</a:t>
            </a:r>
            <a:r>
              <a:rPr lang="de-DE" sz="1400" dirty="0">
                <a:solidFill>
                  <a:srgbClr val="000000"/>
                </a:solidFill>
              </a:rPr>
              <a:t> </a:t>
            </a:r>
          </a:p>
          <a:p>
            <a:r>
              <a:rPr lang="de-DE" sz="1400" dirty="0">
                <a:solidFill>
                  <a:srgbClr val="000000"/>
                </a:solidFill>
              </a:rPr>
              <a:t>Nächste Schritte/ Meilenstein:</a:t>
            </a:r>
          </a:p>
        </p:txBody>
      </p:sp>
      <p:sp>
        <p:nvSpPr>
          <p:cNvPr id="19" name="Textfeld 18"/>
          <p:cNvSpPr txBox="1"/>
          <p:nvPr/>
        </p:nvSpPr>
        <p:spPr>
          <a:xfrm>
            <a:off x="2713050" y="4605482"/>
            <a:ext cx="2553904" cy="523220"/>
          </a:xfrm>
          <a:prstGeom prst="rect">
            <a:avLst/>
          </a:prstGeom>
          <a:noFill/>
        </p:spPr>
        <p:txBody>
          <a:bodyPr wrap="none" rtlCol="0">
            <a:spAutoFit/>
          </a:bodyPr>
          <a:lstStyle/>
          <a:p>
            <a:r>
              <a:rPr lang="de-DE" sz="1400" dirty="0">
                <a:solidFill>
                  <a:srgbClr val="00B050"/>
                </a:solidFill>
              </a:rPr>
              <a:t>Zeitangabe:</a:t>
            </a:r>
            <a:r>
              <a:rPr lang="de-DE" sz="1400" dirty="0">
                <a:solidFill>
                  <a:srgbClr val="000000"/>
                </a:solidFill>
              </a:rPr>
              <a:t> </a:t>
            </a:r>
          </a:p>
          <a:p>
            <a:r>
              <a:rPr lang="de-DE" sz="1400" dirty="0">
                <a:solidFill>
                  <a:srgbClr val="000000"/>
                </a:solidFill>
              </a:rPr>
              <a:t>Nächste Schritte/ Meilenstein:</a:t>
            </a:r>
          </a:p>
        </p:txBody>
      </p:sp>
      <p:sp>
        <p:nvSpPr>
          <p:cNvPr id="20" name="Textfeld 19"/>
          <p:cNvSpPr txBox="1"/>
          <p:nvPr/>
        </p:nvSpPr>
        <p:spPr>
          <a:xfrm>
            <a:off x="1686463" y="5768800"/>
            <a:ext cx="2553904" cy="523220"/>
          </a:xfrm>
          <a:prstGeom prst="rect">
            <a:avLst/>
          </a:prstGeom>
          <a:noFill/>
        </p:spPr>
        <p:txBody>
          <a:bodyPr wrap="none" rtlCol="0">
            <a:spAutoFit/>
          </a:bodyPr>
          <a:lstStyle/>
          <a:p>
            <a:r>
              <a:rPr lang="de-DE" sz="1400" dirty="0">
                <a:solidFill>
                  <a:srgbClr val="00B050"/>
                </a:solidFill>
              </a:rPr>
              <a:t>Zeitangabe:</a:t>
            </a:r>
            <a:r>
              <a:rPr lang="de-DE" sz="1400" dirty="0">
                <a:solidFill>
                  <a:srgbClr val="000000"/>
                </a:solidFill>
              </a:rPr>
              <a:t> </a:t>
            </a:r>
          </a:p>
          <a:p>
            <a:r>
              <a:rPr lang="de-DE" sz="1400" dirty="0">
                <a:solidFill>
                  <a:srgbClr val="000000"/>
                </a:solidFill>
              </a:rPr>
              <a:t>Nächste Schritte/ Meilenstein:</a:t>
            </a:r>
          </a:p>
        </p:txBody>
      </p:sp>
      <p:sp>
        <p:nvSpPr>
          <p:cNvPr id="21" name="Textfeld 20"/>
          <p:cNvSpPr txBox="1"/>
          <p:nvPr/>
        </p:nvSpPr>
        <p:spPr>
          <a:xfrm>
            <a:off x="289826" y="935634"/>
            <a:ext cx="7734810" cy="769441"/>
          </a:xfrm>
          <a:prstGeom prst="rect">
            <a:avLst/>
          </a:prstGeom>
          <a:noFill/>
        </p:spPr>
        <p:txBody>
          <a:bodyPr wrap="none" rtlCol="0">
            <a:spAutoFit/>
          </a:bodyPr>
          <a:lstStyle/>
          <a:p>
            <a:r>
              <a:rPr lang="de-DE" sz="2200" dirty="0">
                <a:solidFill>
                  <a:srgbClr val="000000"/>
                </a:solidFill>
              </a:rPr>
              <a:t>Grundschulen beschreiben ihre Schulentwicklungsprozesse </a:t>
            </a:r>
          </a:p>
          <a:p>
            <a:r>
              <a:rPr lang="de-DE" sz="2200" dirty="0">
                <a:solidFill>
                  <a:srgbClr val="000000"/>
                </a:solidFill>
              </a:rPr>
              <a:t>anhand folgender Struktur:</a:t>
            </a:r>
          </a:p>
        </p:txBody>
      </p:sp>
      <p:sp>
        <p:nvSpPr>
          <p:cNvPr id="23" name="Textfeld 22"/>
          <p:cNvSpPr txBox="1"/>
          <p:nvPr/>
        </p:nvSpPr>
        <p:spPr>
          <a:xfrm>
            <a:off x="2565329" y="260648"/>
            <a:ext cx="4320480" cy="523220"/>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eaLnBrk="0" fontAlgn="base" hangingPunct="0">
              <a:spcBef>
                <a:spcPct val="0"/>
              </a:spcBef>
              <a:spcAft>
                <a:spcPct val="0"/>
              </a:spcAft>
              <a:defRPr sz="2800">
                <a:solidFill>
                  <a:schemeClr val="bg1"/>
                </a:solidFill>
                <a:latin typeface="Arial Narrow" pitchFamily="34" charset="0"/>
              </a:defRPr>
            </a:lvl2pPr>
            <a:lvl3pPr eaLnBrk="0" fontAlgn="base" hangingPunct="0">
              <a:spcBef>
                <a:spcPct val="0"/>
              </a:spcBef>
              <a:spcAft>
                <a:spcPct val="0"/>
              </a:spcAft>
              <a:defRPr sz="2800">
                <a:solidFill>
                  <a:schemeClr val="bg1"/>
                </a:solidFill>
                <a:latin typeface="Arial Narrow" pitchFamily="34" charset="0"/>
              </a:defRPr>
            </a:lvl3pPr>
            <a:lvl4pPr eaLnBrk="0" fontAlgn="base" hangingPunct="0">
              <a:spcBef>
                <a:spcPct val="0"/>
              </a:spcBef>
              <a:spcAft>
                <a:spcPct val="0"/>
              </a:spcAft>
              <a:defRPr sz="2800">
                <a:solidFill>
                  <a:schemeClr val="bg1"/>
                </a:solidFill>
                <a:latin typeface="Arial Narrow" pitchFamily="34" charset="0"/>
              </a:defRPr>
            </a:lvl4pPr>
            <a:lvl5pPr eaLnBrk="0" fontAlgn="base" hangingPunct="0">
              <a:spcBef>
                <a:spcPct val="0"/>
              </a:spcBef>
              <a:spcAft>
                <a:spcPct val="0"/>
              </a:spcAft>
              <a:defRPr sz="2800">
                <a:solidFill>
                  <a:schemeClr val="bg1"/>
                </a:solidFill>
                <a:latin typeface="Arial Narrow" pitchFamily="34" charset="0"/>
              </a:defRPr>
            </a:lvl5pPr>
            <a:lvl6pPr marL="457200" fontAlgn="base">
              <a:spcBef>
                <a:spcPct val="0"/>
              </a:spcBef>
              <a:spcAft>
                <a:spcPct val="0"/>
              </a:spcAft>
              <a:defRPr sz="2800">
                <a:solidFill>
                  <a:schemeClr val="bg1"/>
                </a:solidFill>
                <a:latin typeface="Arial Narrow" pitchFamily="34" charset="0"/>
              </a:defRPr>
            </a:lvl6pPr>
            <a:lvl7pPr marL="914400" fontAlgn="base">
              <a:spcBef>
                <a:spcPct val="0"/>
              </a:spcBef>
              <a:spcAft>
                <a:spcPct val="0"/>
              </a:spcAft>
              <a:defRPr sz="2800">
                <a:solidFill>
                  <a:schemeClr val="bg1"/>
                </a:solidFill>
                <a:latin typeface="Arial Narrow" pitchFamily="34" charset="0"/>
              </a:defRPr>
            </a:lvl7pPr>
            <a:lvl8pPr marL="1371600" fontAlgn="base">
              <a:spcBef>
                <a:spcPct val="0"/>
              </a:spcBef>
              <a:spcAft>
                <a:spcPct val="0"/>
              </a:spcAft>
              <a:defRPr sz="2800">
                <a:solidFill>
                  <a:schemeClr val="bg1"/>
                </a:solidFill>
                <a:latin typeface="Arial Narrow" pitchFamily="34" charset="0"/>
              </a:defRPr>
            </a:lvl8pPr>
            <a:lvl9pPr marL="1828800" fontAlgn="base">
              <a:spcBef>
                <a:spcPct val="0"/>
              </a:spcBef>
              <a:spcAft>
                <a:spcPct val="0"/>
              </a:spcAft>
              <a:defRPr sz="2800">
                <a:solidFill>
                  <a:schemeClr val="bg1"/>
                </a:solidFill>
                <a:latin typeface="Arial Narrow" pitchFamily="34" charset="0"/>
              </a:defRPr>
            </a:lvl9pPr>
          </a:lstStyle>
          <a:p>
            <a:r>
              <a:rPr lang="de-DE" dirty="0"/>
              <a:t>Inhalte des Praxismoduls</a:t>
            </a:r>
          </a:p>
        </p:txBody>
      </p:sp>
    </p:spTree>
    <p:extLst>
      <p:ext uri="{BB962C8B-B14F-4D97-AF65-F5344CB8AC3E}">
        <p14:creationId xmlns:p14="http://schemas.microsoft.com/office/powerpoint/2010/main" val="2647827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65329" y="260648"/>
            <a:ext cx="4320480" cy="523220"/>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de-DE"/>
            </a:defPPr>
            <a:lvl1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eaLnBrk="0" fontAlgn="base" hangingPunct="0">
              <a:spcBef>
                <a:spcPct val="0"/>
              </a:spcBef>
              <a:spcAft>
                <a:spcPct val="0"/>
              </a:spcAft>
              <a:defRPr sz="2800">
                <a:solidFill>
                  <a:schemeClr val="bg1"/>
                </a:solidFill>
                <a:latin typeface="Arial Narrow" pitchFamily="34" charset="0"/>
              </a:defRPr>
            </a:lvl2pPr>
            <a:lvl3pPr eaLnBrk="0" fontAlgn="base" hangingPunct="0">
              <a:spcBef>
                <a:spcPct val="0"/>
              </a:spcBef>
              <a:spcAft>
                <a:spcPct val="0"/>
              </a:spcAft>
              <a:defRPr sz="2800">
                <a:solidFill>
                  <a:schemeClr val="bg1"/>
                </a:solidFill>
                <a:latin typeface="Arial Narrow" pitchFamily="34" charset="0"/>
              </a:defRPr>
            </a:lvl3pPr>
            <a:lvl4pPr eaLnBrk="0" fontAlgn="base" hangingPunct="0">
              <a:spcBef>
                <a:spcPct val="0"/>
              </a:spcBef>
              <a:spcAft>
                <a:spcPct val="0"/>
              </a:spcAft>
              <a:defRPr sz="2800">
                <a:solidFill>
                  <a:schemeClr val="bg1"/>
                </a:solidFill>
                <a:latin typeface="Arial Narrow" pitchFamily="34" charset="0"/>
              </a:defRPr>
            </a:lvl4pPr>
            <a:lvl5pPr eaLnBrk="0" fontAlgn="base" hangingPunct="0">
              <a:spcBef>
                <a:spcPct val="0"/>
              </a:spcBef>
              <a:spcAft>
                <a:spcPct val="0"/>
              </a:spcAft>
              <a:defRPr sz="2800">
                <a:solidFill>
                  <a:schemeClr val="bg1"/>
                </a:solidFill>
                <a:latin typeface="Arial Narrow" pitchFamily="34" charset="0"/>
              </a:defRPr>
            </a:lvl5pPr>
            <a:lvl6pPr marL="457200" fontAlgn="base">
              <a:spcBef>
                <a:spcPct val="0"/>
              </a:spcBef>
              <a:spcAft>
                <a:spcPct val="0"/>
              </a:spcAft>
              <a:defRPr sz="2800">
                <a:solidFill>
                  <a:schemeClr val="bg1"/>
                </a:solidFill>
                <a:latin typeface="Arial Narrow" pitchFamily="34" charset="0"/>
              </a:defRPr>
            </a:lvl6pPr>
            <a:lvl7pPr marL="914400" fontAlgn="base">
              <a:spcBef>
                <a:spcPct val="0"/>
              </a:spcBef>
              <a:spcAft>
                <a:spcPct val="0"/>
              </a:spcAft>
              <a:defRPr sz="2800">
                <a:solidFill>
                  <a:schemeClr val="bg1"/>
                </a:solidFill>
                <a:latin typeface="Arial Narrow" pitchFamily="34" charset="0"/>
              </a:defRPr>
            </a:lvl7pPr>
            <a:lvl8pPr marL="1371600" fontAlgn="base">
              <a:spcBef>
                <a:spcPct val="0"/>
              </a:spcBef>
              <a:spcAft>
                <a:spcPct val="0"/>
              </a:spcAft>
              <a:defRPr sz="2800">
                <a:solidFill>
                  <a:schemeClr val="bg1"/>
                </a:solidFill>
                <a:latin typeface="Arial Narrow" pitchFamily="34" charset="0"/>
              </a:defRPr>
            </a:lvl8pPr>
            <a:lvl9pPr marL="1828800" fontAlgn="base">
              <a:spcBef>
                <a:spcPct val="0"/>
              </a:spcBef>
              <a:spcAft>
                <a:spcPct val="0"/>
              </a:spcAft>
              <a:defRPr sz="2800">
                <a:solidFill>
                  <a:schemeClr val="bg1"/>
                </a:solidFill>
                <a:latin typeface="Arial Narrow" pitchFamily="34" charset="0"/>
              </a:defRPr>
            </a:lvl9pPr>
          </a:lstStyle>
          <a:p>
            <a:r>
              <a:rPr lang="de-DE" dirty="0"/>
              <a:t>Inhalte des Praxismoduls</a:t>
            </a:r>
          </a:p>
        </p:txBody>
      </p:sp>
      <p:sp>
        <p:nvSpPr>
          <p:cNvPr id="4" name="Textfeld 3"/>
          <p:cNvSpPr txBox="1"/>
          <p:nvPr/>
        </p:nvSpPr>
        <p:spPr>
          <a:xfrm>
            <a:off x="611560" y="2708920"/>
            <a:ext cx="8352928" cy="707886"/>
          </a:xfrm>
          <a:prstGeom prst="rect">
            <a:avLst/>
          </a:prstGeom>
          <a:noFill/>
        </p:spPr>
        <p:txBody>
          <a:bodyPr wrap="square" rtlCol="0">
            <a:spAutoFit/>
          </a:bodyPr>
          <a:lstStyle/>
          <a:p>
            <a:pPr marL="342900" indent="-342900">
              <a:buClr>
                <a:schemeClr val="accent6"/>
              </a:buClr>
              <a:buFont typeface="Arial" panose="020B0604020202020204" pitchFamily="34" charset="0"/>
              <a:buChar char="•"/>
            </a:pPr>
            <a:r>
              <a:rPr lang="de-DE" sz="2000" dirty="0">
                <a:solidFill>
                  <a:srgbClr val="000000"/>
                </a:solidFill>
              </a:rPr>
              <a:t>Organisieren und Strukturieren eigenverantwortlicher </a:t>
            </a:r>
          </a:p>
          <a:p>
            <a:r>
              <a:rPr lang="de-DE" sz="2000" dirty="0">
                <a:solidFill>
                  <a:srgbClr val="000000"/>
                </a:solidFill>
              </a:rPr>
              <a:t>     und kooperativer Lernprozesse</a:t>
            </a:r>
            <a:endParaRPr lang="de-DE" sz="2000" dirty="0">
              <a:solidFill>
                <a:prstClr val="black"/>
              </a:solidFill>
            </a:endParaRPr>
          </a:p>
        </p:txBody>
      </p:sp>
      <p:sp>
        <p:nvSpPr>
          <p:cNvPr id="5" name="Textfeld 4"/>
          <p:cNvSpPr txBox="1"/>
          <p:nvPr/>
        </p:nvSpPr>
        <p:spPr>
          <a:xfrm>
            <a:off x="611559" y="3645024"/>
            <a:ext cx="8044591" cy="400110"/>
          </a:xfrm>
          <a:prstGeom prst="rect">
            <a:avLst/>
          </a:prstGeom>
          <a:noFill/>
        </p:spPr>
        <p:txBody>
          <a:bodyPr wrap="square" rtlCol="0">
            <a:spAutoFit/>
          </a:bodyPr>
          <a:lstStyle/>
          <a:p>
            <a:pPr marL="342900" indent="-342900">
              <a:buClr>
                <a:schemeClr val="accent6"/>
              </a:buClr>
              <a:buFont typeface="Arial" panose="020B0604020202020204" pitchFamily="34" charset="0"/>
              <a:buChar char="•"/>
            </a:pPr>
            <a:r>
              <a:rPr lang="de-DE" sz="2000" dirty="0">
                <a:solidFill>
                  <a:prstClr val="black"/>
                </a:solidFill>
              </a:rPr>
              <a:t>Initiieren von Lernprozessen</a:t>
            </a:r>
          </a:p>
        </p:txBody>
      </p:sp>
      <p:sp>
        <p:nvSpPr>
          <p:cNvPr id="6" name="Rechteck 5"/>
          <p:cNvSpPr/>
          <p:nvPr/>
        </p:nvSpPr>
        <p:spPr>
          <a:xfrm>
            <a:off x="611560" y="4523928"/>
            <a:ext cx="8189806" cy="400110"/>
          </a:xfrm>
          <a:prstGeom prst="rect">
            <a:avLst/>
          </a:prstGeom>
        </p:spPr>
        <p:txBody>
          <a:bodyPr wrap="square">
            <a:spAutoFit/>
          </a:bodyPr>
          <a:lstStyle/>
          <a:p>
            <a:pPr marL="342900" indent="-342900">
              <a:buClr>
                <a:schemeClr val="accent6"/>
              </a:buClr>
              <a:buFont typeface="Arial" panose="020B0604020202020204" pitchFamily="34" charset="0"/>
              <a:buChar char="•"/>
            </a:pPr>
            <a:r>
              <a:rPr lang="de-DE" sz="2000" dirty="0">
                <a:solidFill>
                  <a:prstClr val="black"/>
                </a:solidFill>
              </a:rPr>
              <a:t>Sichtbarmachen und Dokumentieren von Lernprozessen</a:t>
            </a:r>
          </a:p>
        </p:txBody>
      </p:sp>
      <p:sp>
        <p:nvSpPr>
          <p:cNvPr id="7" name="Rechteck 6"/>
          <p:cNvSpPr/>
          <p:nvPr/>
        </p:nvSpPr>
        <p:spPr>
          <a:xfrm>
            <a:off x="611560" y="5373216"/>
            <a:ext cx="8189806" cy="400110"/>
          </a:xfrm>
          <a:prstGeom prst="rect">
            <a:avLst/>
          </a:prstGeom>
        </p:spPr>
        <p:txBody>
          <a:bodyPr wrap="square">
            <a:spAutoFit/>
          </a:bodyPr>
          <a:lstStyle/>
          <a:p>
            <a:pPr marL="342900" indent="-342900">
              <a:buClr>
                <a:schemeClr val="accent6"/>
              </a:buClr>
              <a:buFont typeface="Arial" panose="020B0604020202020204" pitchFamily="34" charset="0"/>
              <a:buChar char="•"/>
            </a:pPr>
            <a:r>
              <a:rPr lang="de-DE" sz="2000" dirty="0">
                <a:solidFill>
                  <a:prstClr val="black"/>
                </a:solidFill>
              </a:rPr>
              <a:t>Reflektieren von Lernprozessen</a:t>
            </a:r>
          </a:p>
        </p:txBody>
      </p:sp>
      <p:pic>
        <p:nvPicPr>
          <p:cNvPr id="3074" name="Picture 2" descr="J:\3-32\Lern- und Entwicklungsschritte im Blick\(3) work-flow\Praxismodul\BilderPraxismodul\neu\Lehrer und Ki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3154" y="2924944"/>
            <a:ext cx="1188212" cy="112019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95536" y="1124744"/>
            <a:ext cx="7798930" cy="769441"/>
          </a:xfrm>
          <a:prstGeom prst="rect">
            <a:avLst/>
          </a:prstGeom>
          <a:noFill/>
        </p:spPr>
        <p:txBody>
          <a:bodyPr wrap="none" rtlCol="0">
            <a:spAutoFit/>
          </a:bodyPr>
          <a:lstStyle/>
          <a:p>
            <a:r>
              <a:rPr lang="de-DE" sz="2200" dirty="0">
                <a:solidFill>
                  <a:srgbClr val="000000"/>
                </a:solidFill>
              </a:rPr>
              <a:t>Im Praxismodul finden sich Impulse und konkrete Materialien</a:t>
            </a:r>
          </a:p>
          <a:p>
            <a:r>
              <a:rPr lang="de-DE" sz="2200" dirty="0">
                <a:solidFill>
                  <a:srgbClr val="000000"/>
                </a:solidFill>
              </a:rPr>
              <a:t>für folgende Elemente der Lernprozessbegleitung:</a:t>
            </a:r>
          </a:p>
        </p:txBody>
      </p:sp>
      <p:pic>
        <p:nvPicPr>
          <p:cNvPr id="2050" name="Picture 2" descr="J:\3-32\Lern- und Entwicklungsschritte im Blick\(3) work-flow\Praxismodul\BilderPraxismodul\neu\Agen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0960" y="4900064"/>
            <a:ext cx="1312599" cy="99247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3-32\Lern- und Entwicklungsschritte im Blick\(3) work-flow\Praxismodul\BilderPraxismodul\neu\coach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5214194"/>
            <a:ext cx="1304553" cy="142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2267744" y="33985"/>
            <a:ext cx="5328592" cy="730719"/>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de-DE"/>
            </a:defPPr>
            <a:lvl1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eaLnBrk="0" fontAlgn="base" hangingPunct="0">
              <a:spcBef>
                <a:spcPct val="0"/>
              </a:spcBef>
              <a:spcAft>
                <a:spcPct val="0"/>
              </a:spcAft>
              <a:defRPr sz="2800">
                <a:solidFill>
                  <a:schemeClr val="bg1"/>
                </a:solidFill>
                <a:latin typeface="Arial Narrow" pitchFamily="34" charset="0"/>
              </a:defRPr>
            </a:lvl2pPr>
            <a:lvl3pPr eaLnBrk="0" fontAlgn="base" hangingPunct="0">
              <a:spcBef>
                <a:spcPct val="0"/>
              </a:spcBef>
              <a:spcAft>
                <a:spcPct val="0"/>
              </a:spcAft>
              <a:defRPr sz="2800">
                <a:solidFill>
                  <a:schemeClr val="bg1"/>
                </a:solidFill>
                <a:latin typeface="Arial Narrow" pitchFamily="34" charset="0"/>
              </a:defRPr>
            </a:lvl3pPr>
            <a:lvl4pPr eaLnBrk="0" fontAlgn="base" hangingPunct="0">
              <a:spcBef>
                <a:spcPct val="0"/>
              </a:spcBef>
              <a:spcAft>
                <a:spcPct val="0"/>
              </a:spcAft>
              <a:defRPr sz="2800">
                <a:solidFill>
                  <a:schemeClr val="bg1"/>
                </a:solidFill>
                <a:latin typeface="Arial Narrow" pitchFamily="34" charset="0"/>
              </a:defRPr>
            </a:lvl4pPr>
            <a:lvl5pPr eaLnBrk="0" fontAlgn="base" hangingPunct="0">
              <a:spcBef>
                <a:spcPct val="0"/>
              </a:spcBef>
              <a:spcAft>
                <a:spcPct val="0"/>
              </a:spcAft>
              <a:defRPr sz="2800">
                <a:solidFill>
                  <a:schemeClr val="bg1"/>
                </a:solidFill>
                <a:latin typeface="Arial Narrow" pitchFamily="34" charset="0"/>
              </a:defRPr>
            </a:lvl5pPr>
            <a:lvl6pPr marL="457200" fontAlgn="base">
              <a:spcBef>
                <a:spcPct val="0"/>
              </a:spcBef>
              <a:spcAft>
                <a:spcPct val="0"/>
              </a:spcAft>
              <a:defRPr sz="2800">
                <a:solidFill>
                  <a:schemeClr val="bg1"/>
                </a:solidFill>
                <a:latin typeface="Arial Narrow" pitchFamily="34" charset="0"/>
              </a:defRPr>
            </a:lvl6pPr>
            <a:lvl7pPr marL="914400" fontAlgn="base">
              <a:spcBef>
                <a:spcPct val="0"/>
              </a:spcBef>
              <a:spcAft>
                <a:spcPct val="0"/>
              </a:spcAft>
              <a:defRPr sz="2800">
                <a:solidFill>
                  <a:schemeClr val="bg1"/>
                </a:solidFill>
                <a:latin typeface="Arial Narrow" pitchFamily="34" charset="0"/>
              </a:defRPr>
            </a:lvl7pPr>
            <a:lvl8pPr marL="1371600" fontAlgn="base">
              <a:spcBef>
                <a:spcPct val="0"/>
              </a:spcBef>
              <a:spcAft>
                <a:spcPct val="0"/>
              </a:spcAft>
              <a:defRPr sz="2800">
                <a:solidFill>
                  <a:schemeClr val="bg1"/>
                </a:solidFill>
                <a:latin typeface="Arial Narrow" pitchFamily="34" charset="0"/>
              </a:defRPr>
            </a:lvl8pPr>
            <a:lvl9pPr marL="1828800" fontAlgn="base">
              <a:spcBef>
                <a:spcPct val="0"/>
              </a:spcBef>
              <a:spcAft>
                <a:spcPct val="0"/>
              </a:spcAft>
              <a:defRPr sz="2800">
                <a:solidFill>
                  <a:schemeClr val="bg1"/>
                </a:solidFill>
                <a:latin typeface="Arial Narrow" pitchFamily="34" charset="0"/>
              </a:defRPr>
            </a:lvl9pPr>
          </a:lstStyle>
          <a:p>
            <a:r>
              <a:rPr lang="de-DE" dirty="0"/>
              <a:t>Inhalte des </a:t>
            </a:r>
            <a:r>
              <a:rPr lang="de-DE" dirty="0" smtClean="0"/>
              <a:t>Praxismoduls: Organisation</a:t>
            </a:r>
            <a:endParaRPr lang="de-DE" dirty="0"/>
          </a:p>
        </p:txBody>
      </p:sp>
      <p:pic>
        <p:nvPicPr>
          <p:cNvPr id="5122" name="Picture 2" descr="J:\3-32\Lern- und Entwicklungsschritte im Blick\(4) Handreichungen\Handreichung Praxismodul\Material der Schulen\Waldeckschule\Waldeck\Abbildung Rhythmisierung_Stundenp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71" y="1628800"/>
            <a:ext cx="4773737" cy="3056954"/>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251521" y="980728"/>
            <a:ext cx="7344815" cy="400110"/>
          </a:xfrm>
          <a:prstGeom prst="rect">
            <a:avLst/>
          </a:prstGeom>
          <a:noFill/>
        </p:spPr>
        <p:txBody>
          <a:bodyPr wrap="square" rtlCol="0">
            <a:spAutoFit/>
          </a:bodyPr>
          <a:lstStyle/>
          <a:p>
            <a:r>
              <a:rPr lang="de-DE" sz="2000" dirty="0">
                <a:solidFill>
                  <a:srgbClr val="000000"/>
                </a:solidFill>
              </a:rPr>
              <a:t>Beispiele zur organisatorischen Öffnung des Stundentableaus</a:t>
            </a:r>
          </a:p>
        </p:txBody>
      </p:sp>
      <p:pic>
        <p:nvPicPr>
          <p:cNvPr id="10" name="Grafik 9"/>
          <p:cNvPicPr/>
          <p:nvPr/>
        </p:nvPicPr>
        <p:blipFill rotWithShape="1">
          <a:blip r:embed="rId4">
            <a:extLst>
              <a:ext uri="{28A0092B-C50C-407E-A947-70E740481C1C}">
                <a14:useLocalDpi xmlns:a14="http://schemas.microsoft.com/office/drawing/2010/main" val="0"/>
              </a:ext>
            </a:extLst>
          </a:blip>
          <a:srcRect l="2735" t="7727" r="1663"/>
          <a:stretch/>
        </p:blipFill>
        <p:spPr bwMode="auto">
          <a:xfrm>
            <a:off x="4677832" y="3951883"/>
            <a:ext cx="4456351" cy="2906117"/>
          </a:xfrm>
          <a:prstGeom prst="rect">
            <a:avLst/>
          </a:prstGeom>
          <a:noFill/>
        </p:spPr>
      </p:pic>
    </p:spTree>
    <p:extLst>
      <p:ext uri="{BB962C8B-B14F-4D97-AF65-F5344CB8AC3E}">
        <p14:creationId xmlns:p14="http://schemas.microsoft.com/office/powerpoint/2010/main" val="168385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195736" y="15321"/>
            <a:ext cx="5050290" cy="954107"/>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de-DE"/>
            </a:defPPr>
            <a:lvl1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eaLnBrk="0" fontAlgn="base" hangingPunct="0">
              <a:spcBef>
                <a:spcPct val="0"/>
              </a:spcBef>
              <a:spcAft>
                <a:spcPct val="0"/>
              </a:spcAft>
              <a:defRPr sz="2800">
                <a:solidFill>
                  <a:schemeClr val="bg1"/>
                </a:solidFill>
                <a:latin typeface="Arial Narrow" pitchFamily="34" charset="0"/>
              </a:defRPr>
            </a:lvl2pPr>
            <a:lvl3pPr eaLnBrk="0" fontAlgn="base" hangingPunct="0">
              <a:spcBef>
                <a:spcPct val="0"/>
              </a:spcBef>
              <a:spcAft>
                <a:spcPct val="0"/>
              </a:spcAft>
              <a:defRPr sz="2800">
                <a:solidFill>
                  <a:schemeClr val="bg1"/>
                </a:solidFill>
                <a:latin typeface="Arial Narrow" pitchFamily="34" charset="0"/>
              </a:defRPr>
            </a:lvl3pPr>
            <a:lvl4pPr eaLnBrk="0" fontAlgn="base" hangingPunct="0">
              <a:spcBef>
                <a:spcPct val="0"/>
              </a:spcBef>
              <a:spcAft>
                <a:spcPct val="0"/>
              </a:spcAft>
              <a:defRPr sz="2800">
                <a:solidFill>
                  <a:schemeClr val="bg1"/>
                </a:solidFill>
                <a:latin typeface="Arial Narrow" pitchFamily="34" charset="0"/>
              </a:defRPr>
            </a:lvl4pPr>
            <a:lvl5pPr eaLnBrk="0" fontAlgn="base" hangingPunct="0">
              <a:spcBef>
                <a:spcPct val="0"/>
              </a:spcBef>
              <a:spcAft>
                <a:spcPct val="0"/>
              </a:spcAft>
              <a:defRPr sz="2800">
                <a:solidFill>
                  <a:schemeClr val="bg1"/>
                </a:solidFill>
                <a:latin typeface="Arial Narrow" pitchFamily="34" charset="0"/>
              </a:defRPr>
            </a:lvl5pPr>
            <a:lvl6pPr marL="457200" fontAlgn="base">
              <a:spcBef>
                <a:spcPct val="0"/>
              </a:spcBef>
              <a:spcAft>
                <a:spcPct val="0"/>
              </a:spcAft>
              <a:defRPr sz="2800">
                <a:solidFill>
                  <a:schemeClr val="bg1"/>
                </a:solidFill>
                <a:latin typeface="Arial Narrow" pitchFamily="34" charset="0"/>
              </a:defRPr>
            </a:lvl6pPr>
            <a:lvl7pPr marL="914400" fontAlgn="base">
              <a:spcBef>
                <a:spcPct val="0"/>
              </a:spcBef>
              <a:spcAft>
                <a:spcPct val="0"/>
              </a:spcAft>
              <a:defRPr sz="2800">
                <a:solidFill>
                  <a:schemeClr val="bg1"/>
                </a:solidFill>
                <a:latin typeface="Arial Narrow" pitchFamily="34" charset="0"/>
              </a:defRPr>
            </a:lvl7pPr>
            <a:lvl8pPr marL="1371600" fontAlgn="base">
              <a:spcBef>
                <a:spcPct val="0"/>
              </a:spcBef>
              <a:spcAft>
                <a:spcPct val="0"/>
              </a:spcAft>
              <a:defRPr sz="2800">
                <a:solidFill>
                  <a:schemeClr val="bg1"/>
                </a:solidFill>
                <a:latin typeface="Arial Narrow" pitchFamily="34" charset="0"/>
              </a:defRPr>
            </a:lvl8pPr>
            <a:lvl9pPr marL="1828800" fontAlgn="base">
              <a:spcBef>
                <a:spcPct val="0"/>
              </a:spcBef>
              <a:spcAft>
                <a:spcPct val="0"/>
              </a:spcAft>
              <a:defRPr sz="2800">
                <a:solidFill>
                  <a:schemeClr val="bg1"/>
                </a:solidFill>
                <a:latin typeface="Arial Narrow" pitchFamily="34" charset="0"/>
              </a:defRPr>
            </a:lvl9pPr>
          </a:lstStyle>
          <a:p>
            <a:r>
              <a:rPr lang="de-DE" dirty="0"/>
              <a:t>Inhalte des Praxismoduls: </a:t>
            </a:r>
            <a:endParaRPr lang="de-DE" dirty="0" smtClean="0"/>
          </a:p>
          <a:p>
            <a:r>
              <a:rPr lang="de-DE" dirty="0" smtClean="0"/>
              <a:t>Initiieren </a:t>
            </a:r>
            <a:r>
              <a:rPr lang="de-DE" dirty="0"/>
              <a:t>von Lernprozessen</a:t>
            </a:r>
          </a:p>
        </p:txBody>
      </p:sp>
      <p:sp>
        <p:nvSpPr>
          <p:cNvPr id="10" name="Textfeld 9"/>
          <p:cNvSpPr txBox="1"/>
          <p:nvPr/>
        </p:nvSpPr>
        <p:spPr>
          <a:xfrm>
            <a:off x="301647" y="1772816"/>
            <a:ext cx="8342605" cy="4062651"/>
          </a:xfrm>
          <a:prstGeom prst="rect">
            <a:avLst/>
          </a:prstGeom>
          <a:noFill/>
        </p:spPr>
        <p:txBody>
          <a:bodyPr wrap="none" rtlCol="0">
            <a:spAutoFit/>
          </a:bodyPr>
          <a:lstStyle/>
          <a:p>
            <a:r>
              <a:rPr lang="de-DE" sz="2000" dirty="0">
                <a:solidFill>
                  <a:srgbClr val="000000"/>
                </a:solidFill>
              </a:rPr>
              <a:t>Gute Aufgaben ermöglichen</a:t>
            </a:r>
          </a:p>
          <a:p>
            <a:endParaRPr lang="de-DE" sz="2000" dirty="0">
              <a:solidFill>
                <a:srgbClr val="000000"/>
              </a:solidFill>
            </a:endParaRPr>
          </a:p>
          <a:p>
            <a:pPr marL="342900" indent="-342900">
              <a:buClr>
                <a:schemeClr val="accent6"/>
              </a:buClr>
              <a:buFont typeface="Arial" panose="020B0604020202020204" pitchFamily="34" charset="0"/>
              <a:buChar char="•"/>
            </a:pPr>
            <a:r>
              <a:rPr lang="de-DE" sz="2000" b="1" dirty="0">
                <a:solidFill>
                  <a:srgbClr val="000000"/>
                </a:solidFill>
              </a:rPr>
              <a:t>allen</a:t>
            </a:r>
            <a:r>
              <a:rPr lang="de-DE" sz="2000" dirty="0">
                <a:solidFill>
                  <a:srgbClr val="000000"/>
                </a:solidFill>
              </a:rPr>
              <a:t> Kindern am gleichen Thema zu arbeiten.</a:t>
            </a:r>
          </a:p>
          <a:p>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gemeinsame Lernprozesse.</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unterschiedliche soziale Interaktionen.</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Kompetenzerwerb.</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smtClean="0">
                <a:solidFill>
                  <a:srgbClr val="000000"/>
                </a:solidFill>
              </a:rPr>
              <a:t>didaktisch </a:t>
            </a:r>
            <a:r>
              <a:rPr lang="de-DE" sz="2000" dirty="0">
                <a:solidFill>
                  <a:srgbClr val="000000"/>
                </a:solidFill>
              </a:rPr>
              <a:t>flexible Anpassung an die Bedingungen einer Lerngruppe. </a:t>
            </a:r>
          </a:p>
          <a:p>
            <a:r>
              <a:rPr lang="de-DE" sz="2000" dirty="0">
                <a:solidFill>
                  <a:srgbClr val="000000"/>
                </a:solidFill>
              </a:rPr>
              <a:t>    </a:t>
            </a:r>
            <a:endParaRPr lang="de-DE" dirty="0">
              <a:solidFill>
                <a:srgbClr val="000000"/>
              </a:solidFill>
            </a:endParaRPr>
          </a:p>
          <a:p>
            <a:r>
              <a:rPr lang="de-DE" dirty="0">
                <a:solidFill>
                  <a:srgbClr val="000000"/>
                </a:solidFill>
              </a:rPr>
              <a:t>  </a:t>
            </a:r>
          </a:p>
        </p:txBody>
      </p:sp>
      <p:sp>
        <p:nvSpPr>
          <p:cNvPr id="2" name="Textfeld 1"/>
          <p:cNvSpPr txBox="1"/>
          <p:nvPr/>
        </p:nvSpPr>
        <p:spPr>
          <a:xfrm>
            <a:off x="301647" y="1007511"/>
            <a:ext cx="4519442" cy="400110"/>
          </a:xfrm>
          <a:prstGeom prst="rect">
            <a:avLst/>
          </a:prstGeom>
          <a:noFill/>
        </p:spPr>
        <p:txBody>
          <a:bodyPr wrap="none" rtlCol="0">
            <a:spAutoFit/>
          </a:bodyPr>
          <a:lstStyle/>
          <a:p>
            <a:r>
              <a:rPr lang="de-DE" sz="2000" dirty="0">
                <a:solidFill>
                  <a:srgbClr val="000000"/>
                </a:solidFill>
              </a:rPr>
              <a:t>Beispiele von Aufgaben für alle Kinder</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317" y="2348880"/>
            <a:ext cx="2375306" cy="1894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82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221944" y="20441"/>
            <a:ext cx="4764446" cy="954107"/>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de-DE"/>
            </a:defPPr>
            <a:lvl1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eaLnBrk="0" fontAlgn="base" hangingPunct="0">
              <a:spcBef>
                <a:spcPct val="0"/>
              </a:spcBef>
              <a:spcAft>
                <a:spcPct val="0"/>
              </a:spcAft>
              <a:defRPr sz="2800">
                <a:solidFill>
                  <a:schemeClr val="bg1"/>
                </a:solidFill>
                <a:latin typeface="Arial Narrow" pitchFamily="34" charset="0"/>
              </a:defRPr>
            </a:lvl2pPr>
            <a:lvl3pPr eaLnBrk="0" fontAlgn="base" hangingPunct="0">
              <a:spcBef>
                <a:spcPct val="0"/>
              </a:spcBef>
              <a:spcAft>
                <a:spcPct val="0"/>
              </a:spcAft>
              <a:defRPr sz="2800">
                <a:solidFill>
                  <a:schemeClr val="bg1"/>
                </a:solidFill>
                <a:latin typeface="Arial Narrow" pitchFamily="34" charset="0"/>
              </a:defRPr>
            </a:lvl3pPr>
            <a:lvl4pPr eaLnBrk="0" fontAlgn="base" hangingPunct="0">
              <a:spcBef>
                <a:spcPct val="0"/>
              </a:spcBef>
              <a:spcAft>
                <a:spcPct val="0"/>
              </a:spcAft>
              <a:defRPr sz="2800">
                <a:solidFill>
                  <a:schemeClr val="bg1"/>
                </a:solidFill>
                <a:latin typeface="Arial Narrow" pitchFamily="34" charset="0"/>
              </a:defRPr>
            </a:lvl4pPr>
            <a:lvl5pPr eaLnBrk="0" fontAlgn="base" hangingPunct="0">
              <a:spcBef>
                <a:spcPct val="0"/>
              </a:spcBef>
              <a:spcAft>
                <a:spcPct val="0"/>
              </a:spcAft>
              <a:defRPr sz="2800">
                <a:solidFill>
                  <a:schemeClr val="bg1"/>
                </a:solidFill>
                <a:latin typeface="Arial Narrow" pitchFamily="34" charset="0"/>
              </a:defRPr>
            </a:lvl5pPr>
            <a:lvl6pPr marL="457200" fontAlgn="base">
              <a:spcBef>
                <a:spcPct val="0"/>
              </a:spcBef>
              <a:spcAft>
                <a:spcPct val="0"/>
              </a:spcAft>
              <a:defRPr sz="2800">
                <a:solidFill>
                  <a:schemeClr val="bg1"/>
                </a:solidFill>
                <a:latin typeface="Arial Narrow" pitchFamily="34" charset="0"/>
              </a:defRPr>
            </a:lvl6pPr>
            <a:lvl7pPr marL="914400" fontAlgn="base">
              <a:spcBef>
                <a:spcPct val="0"/>
              </a:spcBef>
              <a:spcAft>
                <a:spcPct val="0"/>
              </a:spcAft>
              <a:defRPr sz="2800">
                <a:solidFill>
                  <a:schemeClr val="bg1"/>
                </a:solidFill>
                <a:latin typeface="Arial Narrow" pitchFamily="34" charset="0"/>
              </a:defRPr>
            </a:lvl7pPr>
            <a:lvl8pPr marL="1371600" fontAlgn="base">
              <a:spcBef>
                <a:spcPct val="0"/>
              </a:spcBef>
              <a:spcAft>
                <a:spcPct val="0"/>
              </a:spcAft>
              <a:defRPr sz="2800">
                <a:solidFill>
                  <a:schemeClr val="bg1"/>
                </a:solidFill>
                <a:latin typeface="Arial Narrow" pitchFamily="34" charset="0"/>
              </a:defRPr>
            </a:lvl8pPr>
            <a:lvl9pPr marL="1828800" fontAlgn="base">
              <a:spcBef>
                <a:spcPct val="0"/>
              </a:spcBef>
              <a:spcAft>
                <a:spcPct val="0"/>
              </a:spcAft>
              <a:defRPr sz="2800">
                <a:solidFill>
                  <a:schemeClr val="bg1"/>
                </a:solidFill>
                <a:latin typeface="Arial Narrow" pitchFamily="34" charset="0"/>
              </a:defRPr>
            </a:lvl9pPr>
          </a:lstStyle>
          <a:p>
            <a:r>
              <a:rPr lang="de-DE" dirty="0"/>
              <a:t>Inhalte des Praxismoduls:</a:t>
            </a:r>
          </a:p>
          <a:p>
            <a:r>
              <a:rPr lang="de-DE" dirty="0"/>
              <a:t>Dokumentieren von Lernprozessen</a:t>
            </a:r>
          </a:p>
        </p:txBody>
      </p:sp>
      <p:sp>
        <p:nvSpPr>
          <p:cNvPr id="4" name="Textfeld 3"/>
          <p:cNvSpPr txBox="1"/>
          <p:nvPr/>
        </p:nvSpPr>
        <p:spPr>
          <a:xfrm>
            <a:off x="467544" y="1556792"/>
            <a:ext cx="4831772" cy="4370427"/>
          </a:xfrm>
          <a:prstGeom prst="rect">
            <a:avLst/>
          </a:prstGeom>
          <a:noFill/>
        </p:spPr>
        <p:txBody>
          <a:bodyPr wrap="none" rtlCol="0">
            <a:spAutoFit/>
          </a:bodyPr>
          <a:lstStyle/>
          <a:p>
            <a:r>
              <a:rPr lang="de-DE" sz="2000" dirty="0">
                <a:solidFill>
                  <a:srgbClr val="000000"/>
                </a:solidFill>
              </a:rPr>
              <a:t>Für die </a:t>
            </a:r>
            <a:r>
              <a:rPr lang="de-DE" sz="2000" b="1" dirty="0">
                <a:solidFill>
                  <a:srgbClr val="000000"/>
                </a:solidFill>
              </a:rPr>
              <a:t>Kinder</a:t>
            </a:r>
            <a:r>
              <a:rPr lang="de-DE" sz="2000" dirty="0">
                <a:solidFill>
                  <a:srgbClr val="000000"/>
                </a:solidFill>
              </a:rPr>
              <a:t> eignen sich zum Beispiel:</a:t>
            </a:r>
          </a:p>
          <a:p>
            <a:endParaRPr lang="de-DE" sz="2000" dirty="0">
              <a:solidFill>
                <a:srgbClr val="000000"/>
              </a:solidFill>
            </a:endParaRPr>
          </a:p>
          <a:p>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Lernspuren</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Tabellen</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Grafiken</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Portfolios</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Lerntagebücher</a:t>
            </a:r>
          </a:p>
          <a:p>
            <a:endParaRPr lang="de-DE" sz="2000" dirty="0">
              <a:solidFill>
                <a:srgbClr val="000000"/>
              </a:solidFill>
            </a:endParaRPr>
          </a:p>
          <a:p>
            <a:endParaRPr lang="de-DE" dirty="0">
              <a:solidFill>
                <a:srgbClr val="000000"/>
              </a:solidFill>
            </a:endParaRPr>
          </a:p>
        </p:txBody>
      </p:sp>
      <p:pic>
        <p:nvPicPr>
          <p:cNvPr id="5" name="Picture 2" descr="J:\3-32\Lern- und Entwicklungsschritte im Blick\(3) work-flow\Praxismodul\BilderPraxismodul\neu\Agen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916832"/>
            <a:ext cx="2131319" cy="16115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3-32\Lern- und Entwicklungsschritte im Blick\(3) work-flow\Praxismodul\BilderPraxismodul\neu\dokumentier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669" y="4437112"/>
            <a:ext cx="2642610" cy="165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8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343778" y="188640"/>
            <a:ext cx="4764446" cy="523220"/>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de-DE"/>
            </a:defPPr>
            <a:lvl1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eaLnBrk="0" fontAlgn="base" hangingPunct="0">
              <a:spcBef>
                <a:spcPct val="0"/>
              </a:spcBef>
              <a:spcAft>
                <a:spcPct val="0"/>
              </a:spcAft>
              <a:defRPr sz="2800">
                <a:solidFill>
                  <a:schemeClr val="bg1"/>
                </a:solidFill>
                <a:latin typeface="Arial Narrow" pitchFamily="34" charset="0"/>
              </a:defRPr>
            </a:lvl2pPr>
            <a:lvl3pPr eaLnBrk="0" fontAlgn="base" hangingPunct="0">
              <a:spcBef>
                <a:spcPct val="0"/>
              </a:spcBef>
              <a:spcAft>
                <a:spcPct val="0"/>
              </a:spcAft>
              <a:defRPr sz="2800">
                <a:solidFill>
                  <a:schemeClr val="bg1"/>
                </a:solidFill>
                <a:latin typeface="Arial Narrow" pitchFamily="34" charset="0"/>
              </a:defRPr>
            </a:lvl3pPr>
            <a:lvl4pPr eaLnBrk="0" fontAlgn="base" hangingPunct="0">
              <a:spcBef>
                <a:spcPct val="0"/>
              </a:spcBef>
              <a:spcAft>
                <a:spcPct val="0"/>
              </a:spcAft>
              <a:defRPr sz="2800">
                <a:solidFill>
                  <a:schemeClr val="bg1"/>
                </a:solidFill>
                <a:latin typeface="Arial Narrow" pitchFamily="34" charset="0"/>
              </a:defRPr>
            </a:lvl4pPr>
            <a:lvl5pPr eaLnBrk="0" fontAlgn="base" hangingPunct="0">
              <a:spcBef>
                <a:spcPct val="0"/>
              </a:spcBef>
              <a:spcAft>
                <a:spcPct val="0"/>
              </a:spcAft>
              <a:defRPr sz="2800">
                <a:solidFill>
                  <a:schemeClr val="bg1"/>
                </a:solidFill>
                <a:latin typeface="Arial Narrow" pitchFamily="34" charset="0"/>
              </a:defRPr>
            </a:lvl5pPr>
            <a:lvl6pPr marL="457200" fontAlgn="base">
              <a:spcBef>
                <a:spcPct val="0"/>
              </a:spcBef>
              <a:spcAft>
                <a:spcPct val="0"/>
              </a:spcAft>
              <a:defRPr sz="2800">
                <a:solidFill>
                  <a:schemeClr val="bg1"/>
                </a:solidFill>
                <a:latin typeface="Arial Narrow" pitchFamily="34" charset="0"/>
              </a:defRPr>
            </a:lvl6pPr>
            <a:lvl7pPr marL="914400" fontAlgn="base">
              <a:spcBef>
                <a:spcPct val="0"/>
              </a:spcBef>
              <a:spcAft>
                <a:spcPct val="0"/>
              </a:spcAft>
              <a:defRPr sz="2800">
                <a:solidFill>
                  <a:schemeClr val="bg1"/>
                </a:solidFill>
                <a:latin typeface="Arial Narrow" pitchFamily="34" charset="0"/>
              </a:defRPr>
            </a:lvl7pPr>
            <a:lvl8pPr marL="1371600" fontAlgn="base">
              <a:spcBef>
                <a:spcPct val="0"/>
              </a:spcBef>
              <a:spcAft>
                <a:spcPct val="0"/>
              </a:spcAft>
              <a:defRPr sz="2800">
                <a:solidFill>
                  <a:schemeClr val="bg1"/>
                </a:solidFill>
                <a:latin typeface="Arial Narrow" pitchFamily="34" charset="0"/>
              </a:defRPr>
            </a:lvl8pPr>
            <a:lvl9pPr marL="1828800" fontAlgn="base">
              <a:spcBef>
                <a:spcPct val="0"/>
              </a:spcBef>
              <a:spcAft>
                <a:spcPct val="0"/>
              </a:spcAft>
              <a:defRPr sz="2800">
                <a:solidFill>
                  <a:schemeClr val="bg1"/>
                </a:solidFill>
                <a:latin typeface="Arial Narrow" pitchFamily="34" charset="0"/>
              </a:defRPr>
            </a:lvl9pPr>
          </a:lstStyle>
          <a:p>
            <a:r>
              <a:rPr lang="de-DE" dirty="0"/>
              <a:t>Dokumentieren von Lernprozessen</a:t>
            </a:r>
          </a:p>
        </p:txBody>
      </p:sp>
      <p:sp>
        <p:nvSpPr>
          <p:cNvPr id="4" name="Textfeld 3"/>
          <p:cNvSpPr txBox="1"/>
          <p:nvPr/>
        </p:nvSpPr>
        <p:spPr>
          <a:xfrm>
            <a:off x="467544" y="2420888"/>
            <a:ext cx="8139088" cy="3447098"/>
          </a:xfrm>
          <a:prstGeom prst="rect">
            <a:avLst/>
          </a:prstGeom>
          <a:noFill/>
        </p:spPr>
        <p:txBody>
          <a:bodyPr wrap="none" rtlCol="0">
            <a:spAutoFit/>
          </a:bodyPr>
          <a:lstStyle/>
          <a:p>
            <a:pPr marL="342900" indent="-342900">
              <a:buClr>
                <a:schemeClr val="accent6"/>
              </a:buClr>
              <a:buFont typeface="Arial" panose="020B0604020202020204" pitchFamily="34" charset="0"/>
              <a:buChar char="•"/>
            </a:pPr>
            <a:r>
              <a:rPr lang="de-DE" sz="2000" dirty="0">
                <a:solidFill>
                  <a:srgbClr val="000000"/>
                </a:solidFill>
              </a:rPr>
              <a:t>Welche Kompetenzen sind von Bedeutung?</a:t>
            </a:r>
          </a:p>
          <a:p>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Was habe ich bereits erreicht/ dazu gelernt?</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Wie bin ich vorgegangen? Was war gut? Welche Probleme gab es?</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Was möchte ich als nächstes erreichen/ lernen?</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Wie möchte ich vorgehen?</a:t>
            </a:r>
          </a:p>
          <a:p>
            <a:endParaRPr lang="de-DE" sz="2000" dirty="0">
              <a:solidFill>
                <a:srgbClr val="000000"/>
              </a:solidFill>
            </a:endParaRPr>
          </a:p>
          <a:p>
            <a:endParaRPr lang="de-DE" dirty="0">
              <a:solidFill>
                <a:srgbClr val="000000"/>
              </a:solidFill>
            </a:endParaRPr>
          </a:p>
        </p:txBody>
      </p:sp>
      <p:sp>
        <p:nvSpPr>
          <p:cNvPr id="2" name="Textfeld 1"/>
          <p:cNvSpPr txBox="1"/>
          <p:nvPr/>
        </p:nvSpPr>
        <p:spPr>
          <a:xfrm>
            <a:off x="319408" y="1196752"/>
            <a:ext cx="6668813" cy="769441"/>
          </a:xfrm>
          <a:prstGeom prst="rect">
            <a:avLst/>
          </a:prstGeom>
          <a:noFill/>
        </p:spPr>
        <p:txBody>
          <a:bodyPr wrap="none" rtlCol="0">
            <a:spAutoFit/>
          </a:bodyPr>
          <a:lstStyle/>
          <a:p>
            <a:r>
              <a:rPr lang="de-DE" sz="2200" dirty="0">
                <a:solidFill>
                  <a:srgbClr val="000000"/>
                </a:solidFill>
              </a:rPr>
              <a:t>Dokumentationsformen für die </a:t>
            </a:r>
            <a:r>
              <a:rPr lang="de-DE" sz="2200" b="1" dirty="0">
                <a:solidFill>
                  <a:srgbClr val="000000"/>
                </a:solidFill>
              </a:rPr>
              <a:t>Kinder</a:t>
            </a:r>
            <a:r>
              <a:rPr lang="de-DE" sz="2200" dirty="0">
                <a:solidFill>
                  <a:srgbClr val="000000"/>
                </a:solidFill>
              </a:rPr>
              <a:t> </a:t>
            </a:r>
            <a:r>
              <a:rPr lang="de-DE" sz="2200" dirty="0" smtClean="0">
                <a:solidFill>
                  <a:srgbClr val="000000"/>
                </a:solidFill>
              </a:rPr>
              <a:t>können </a:t>
            </a:r>
            <a:r>
              <a:rPr lang="de-DE" sz="2200" dirty="0" smtClean="0">
                <a:solidFill>
                  <a:srgbClr val="000000"/>
                </a:solidFill>
              </a:rPr>
              <a:t>z.B</a:t>
            </a:r>
            <a:r>
              <a:rPr lang="de-DE" sz="2200" dirty="0" smtClean="0">
                <a:solidFill>
                  <a:srgbClr val="000000"/>
                </a:solidFill>
              </a:rPr>
              <a:t>. </a:t>
            </a:r>
          </a:p>
          <a:p>
            <a:r>
              <a:rPr lang="de-DE" sz="2200" dirty="0" smtClean="0">
                <a:solidFill>
                  <a:srgbClr val="000000"/>
                </a:solidFill>
              </a:rPr>
              <a:t>folgende Leitfragen enthalten:</a:t>
            </a:r>
            <a:endParaRPr lang="de-DE" sz="2200" dirty="0">
              <a:solidFill>
                <a:srgbClr val="000000"/>
              </a:solidFill>
            </a:endParaRPr>
          </a:p>
        </p:txBody>
      </p:sp>
    </p:spTree>
    <p:extLst>
      <p:ext uri="{BB962C8B-B14F-4D97-AF65-F5344CB8AC3E}">
        <p14:creationId xmlns:p14="http://schemas.microsoft.com/office/powerpoint/2010/main" val="110284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09637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597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46790" y="1639681"/>
            <a:ext cx="5272597" cy="3754874"/>
          </a:xfrm>
          <a:prstGeom prst="rect">
            <a:avLst/>
          </a:prstGeom>
          <a:noFill/>
        </p:spPr>
        <p:txBody>
          <a:bodyPr wrap="none" rtlCol="0">
            <a:spAutoFit/>
          </a:bodyPr>
          <a:lstStyle/>
          <a:p>
            <a:r>
              <a:rPr lang="de-DE" sz="2000" dirty="0">
                <a:solidFill>
                  <a:srgbClr val="000000"/>
                </a:solidFill>
              </a:rPr>
              <a:t>Für die </a:t>
            </a:r>
            <a:r>
              <a:rPr lang="de-DE" sz="2000" b="1" dirty="0">
                <a:solidFill>
                  <a:srgbClr val="000000"/>
                </a:solidFill>
              </a:rPr>
              <a:t>Lehrkräfte </a:t>
            </a:r>
            <a:r>
              <a:rPr lang="de-DE" sz="2000" dirty="0">
                <a:solidFill>
                  <a:srgbClr val="000000"/>
                </a:solidFill>
              </a:rPr>
              <a:t>eignen sich zum Beispiel:</a:t>
            </a:r>
          </a:p>
          <a:p>
            <a:endParaRPr lang="de-DE" sz="2000" dirty="0">
              <a:solidFill>
                <a:srgbClr val="000000"/>
              </a:solidFill>
            </a:endParaRPr>
          </a:p>
          <a:p>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Beobachtungsbögen und Protokolle</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T</a:t>
            </a:r>
            <a:r>
              <a:rPr lang="de-DE" sz="2000" dirty="0" smtClean="0">
                <a:solidFill>
                  <a:srgbClr val="000000"/>
                </a:solidFill>
              </a:rPr>
              <a:t>abellen </a:t>
            </a:r>
            <a:r>
              <a:rPr lang="de-DE" sz="2000" dirty="0">
                <a:solidFill>
                  <a:srgbClr val="000000"/>
                </a:solidFill>
              </a:rPr>
              <a:t>und Grafiken</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Portfolios und Zertifikate</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Lernkontrollen und Lernnachweise</a:t>
            </a:r>
          </a:p>
          <a:p>
            <a:endParaRPr lang="de-DE" sz="2000" dirty="0">
              <a:solidFill>
                <a:srgbClr val="000000"/>
              </a:solidFill>
            </a:endParaRPr>
          </a:p>
          <a:p>
            <a:endParaRPr lang="de-DE" dirty="0">
              <a:solidFill>
                <a:srgbClr val="000000"/>
              </a:solidFill>
            </a:endParaRPr>
          </a:p>
        </p:txBody>
      </p:sp>
      <p:pic>
        <p:nvPicPr>
          <p:cNvPr id="5" name="Picture 2" descr="J:\3-32\Lern- und Entwicklungsschritte im Blick\(3) work-flow\Praxismodul\BilderPraxismodul\neu\Agen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8199" y="1639681"/>
            <a:ext cx="2131319" cy="16115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3-32\Lern- und Entwicklungsschritte im Blick\(3) work-flow\Praxismodul\BilderPraxismodul\neu\dokumentier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9387" y="4005064"/>
            <a:ext cx="2642610" cy="165598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343778" y="188640"/>
            <a:ext cx="4764446" cy="523220"/>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de-DE"/>
            </a:defPPr>
            <a:lvl1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eaLnBrk="0" fontAlgn="base" hangingPunct="0">
              <a:spcBef>
                <a:spcPct val="0"/>
              </a:spcBef>
              <a:spcAft>
                <a:spcPct val="0"/>
              </a:spcAft>
              <a:defRPr sz="2800">
                <a:solidFill>
                  <a:schemeClr val="bg1"/>
                </a:solidFill>
                <a:latin typeface="Arial Narrow" pitchFamily="34" charset="0"/>
              </a:defRPr>
            </a:lvl2pPr>
            <a:lvl3pPr eaLnBrk="0" fontAlgn="base" hangingPunct="0">
              <a:spcBef>
                <a:spcPct val="0"/>
              </a:spcBef>
              <a:spcAft>
                <a:spcPct val="0"/>
              </a:spcAft>
              <a:defRPr sz="2800">
                <a:solidFill>
                  <a:schemeClr val="bg1"/>
                </a:solidFill>
                <a:latin typeface="Arial Narrow" pitchFamily="34" charset="0"/>
              </a:defRPr>
            </a:lvl3pPr>
            <a:lvl4pPr eaLnBrk="0" fontAlgn="base" hangingPunct="0">
              <a:spcBef>
                <a:spcPct val="0"/>
              </a:spcBef>
              <a:spcAft>
                <a:spcPct val="0"/>
              </a:spcAft>
              <a:defRPr sz="2800">
                <a:solidFill>
                  <a:schemeClr val="bg1"/>
                </a:solidFill>
                <a:latin typeface="Arial Narrow" pitchFamily="34" charset="0"/>
              </a:defRPr>
            </a:lvl4pPr>
            <a:lvl5pPr eaLnBrk="0" fontAlgn="base" hangingPunct="0">
              <a:spcBef>
                <a:spcPct val="0"/>
              </a:spcBef>
              <a:spcAft>
                <a:spcPct val="0"/>
              </a:spcAft>
              <a:defRPr sz="2800">
                <a:solidFill>
                  <a:schemeClr val="bg1"/>
                </a:solidFill>
                <a:latin typeface="Arial Narrow" pitchFamily="34" charset="0"/>
              </a:defRPr>
            </a:lvl5pPr>
            <a:lvl6pPr marL="457200" fontAlgn="base">
              <a:spcBef>
                <a:spcPct val="0"/>
              </a:spcBef>
              <a:spcAft>
                <a:spcPct val="0"/>
              </a:spcAft>
              <a:defRPr sz="2800">
                <a:solidFill>
                  <a:schemeClr val="bg1"/>
                </a:solidFill>
                <a:latin typeface="Arial Narrow" pitchFamily="34" charset="0"/>
              </a:defRPr>
            </a:lvl6pPr>
            <a:lvl7pPr marL="914400" fontAlgn="base">
              <a:spcBef>
                <a:spcPct val="0"/>
              </a:spcBef>
              <a:spcAft>
                <a:spcPct val="0"/>
              </a:spcAft>
              <a:defRPr sz="2800">
                <a:solidFill>
                  <a:schemeClr val="bg1"/>
                </a:solidFill>
                <a:latin typeface="Arial Narrow" pitchFamily="34" charset="0"/>
              </a:defRPr>
            </a:lvl7pPr>
            <a:lvl8pPr marL="1371600" fontAlgn="base">
              <a:spcBef>
                <a:spcPct val="0"/>
              </a:spcBef>
              <a:spcAft>
                <a:spcPct val="0"/>
              </a:spcAft>
              <a:defRPr sz="2800">
                <a:solidFill>
                  <a:schemeClr val="bg1"/>
                </a:solidFill>
                <a:latin typeface="Arial Narrow" pitchFamily="34" charset="0"/>
              </a:defRPr>
            </a:lvl8pPr>
            <a:lvl9pPr marL="1828800" fontAlgn="base">
              <a:spcBef>
                <a:spcPct val="0"/>
              </a:spcBef>
              <a:spcAft>
                <a:spcPct val="0"/>
              </a:spcAft>
              <a:defRPr sz="2800">
                <a:solidFill>
                  <a:schemeClr val="bg1"/>
                </a:solidFill>
                <a:latin typeface="Arial Narrow" pitchFamily="34" charset="0"/>
              </a:defRPr>
            </a:lvl9pPr>
          </a:lstStyle>
          <a:p>
            <a:r>
              <a:rPr lang="de-DE" dirty="0"/>
              <a:t>Dokumentieren von Lernprozessen</a:t>
            </a:r>
          </a:p>
        </p:txBody>
      </p:sp>
    </p:spTree>
    <p:extLst>
      <p:ext uri="{BB962C8B-B14F-4D97-AF65-F5344CB8AC3E}">
        <p14:creationId xmlns:p14="http://schemas.microsoft.com/office/powerpoint/2010/main" val="3244426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34140" y="2204864"/>
            <a:ext cx="6790000" cy="3754874"/>
          </a:xfrm>
          <a:prstGeom prst="rect">
            <a:avLst/>
          </a:prstGeom>
          <a:noFill/>
        </p:spPr>
        <p:txBody>
          <a:bodyPr wrap="none" rtlCol="0">
            <a:spAutoFit/>
          </a:bodyPr>
          <a:lstStyle/>
          <a:p>
            <a:pPr marL="342900" indent="-342900">
              <a:buClr>
                <a:schemeClr val="accent6"/>
              </a:buClr>
              <a:buFont typeface="Arial" panose="020B0604020202020204" pitchFamily="34" charset="0"/>
              <a:buChar char="•"/>
            </a:pPr>
            <a:r>
              <a:rPr lang="de-DE" sz="2000" dirty="0">
                <a:solidFill>
                  <a:srgbClr val="000000"/>
                </a:solidFill>
              </a:rPr>
              <a:t>D</a:t>
            </a:r>
            <a:r>
              <a:rPr lang="de-DE" sz="2000" dirty="0" smtClean="0">
                <a:solidFill>
                  <a:srgbClr val="000000"/>
                </a:solidFill>
              </a:rPr>
              <a:t>ie </a:t>
            </a:r>
            <a:r>
              <a:rPr lang="de-DE" sz="2000" dirty="0" smtClean="0">
                <a:solidFill>
                  <a:srgbClr val="000000"/>
                </a:solidFill>
              </a:rPr>
              <a:t>Lernausgangslage: </a:t>
            </a:r>
          </a:p>
          <a:p>
            <a:r>
              <a:rPr lang="de-DE" sz="2000" i="1" dirty="0">
                <a:solidFill>
                  <a:srgbClr val="000000"/>
                </a:solidFill>
              </a:rPr>
              <a:t> </a:t>
            </a:r>
            <a:r>
              <a:rPr lang="de-DE" sz="2000" i="1" dirty="0" smtClean="0">
                <a:solidFill>
                  <a:srgbClr val="000000"/>
                </a:solidFill>
              </a:rPr>
              <a:t>    </a:t>
            </a:r>
            <a:r>
              <a:rPr lang="de-DE" i="1" dirty="0" smtClean="0">
                <a:solidFill>
                  <a:srgbClr val="000000"/>
                </a:solidFill>
              </a:rPr>
              <a:t>Wo </a:t>
            </a:r>
            <a:r>
              <a:rPr lang="de-DE" i="1" dirty="0">
                <a:solidFill>
                  <a:srgbClr val="000000"/>
                </a:solidFill>
              </a:rPr>
              <a:t>steht das Kind</a:t>
            </a:r>
            <a:r>
              <a:rPr lang="de-DE" i="1" dirty="0" smtClean="0">
                <a:solidFill>
                  <a:srgbClr val="000000"/>
                </a:solidFill>
              </a:rPr>
              <a:t>?</a:t>
            </a:r>
            <a:endParaRPr lang="de-DE" i="1" dirty="0">
              <a:solidFill>
                <a:srgbClr val="000000"/>
              </a:solidFill>
            </a:endParaRPr>
          </a:p>
          <a:p>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D</a:t>
            </a:r>
            <a:r>
              <a:rPr lang="de-DE" sz="2000" dirty="0" smtClean="0">
                <a:solidFill>
                  <a:srgbClr val="000000"/>
                </a:solidFill>
              </a:rPr>
              <a:t>ie </a:t>
            </a:r>
            <a:r>
              <a:rPr lang="de-DE" sz="2000" dirty="0">
                <a:solidFill>
                  <a:srgbClr val="000000"/>
                </a:solidFill>
              </a:rPr>
              <a:t>durch den Bildungsplan vorgegebenen </a:t>
            </a:r>
            <a:r>
              <a:rPr lang="de-DE" sz="2000" dirty="0" smtClean="0">
                <a:solidFill>
                  <a:srgbClr val="000000"/>
                </a:solidFill>
              </a:rPr>
              <a:t>Standards: </a:t>
            </a:r>
          </a:p>
          <a:p>
            <a:r>
              <a:rPr lang="de-DE" sz="2000" i="1" dirty="0">
                <a:solidFill>
                  <a:srgbClr val="000000"/>
                </a:solidFill>
              </a:rPr>
              <a:t> </a:t>
            </a:r>
            <a:r>
              <a:rPr lang="de-DE" sz="2000" i="1" dirty="0" smtClean="0">
                <a:solidFill>
                  <a:srgbClr val="000000"/>
                </a:solidFill>
              </a:rPr>
              <a:t>    </a:t>
            </a:r>
            <a:r>
              <a:rPr lang="de-DE" i="1" dirty="0" smtClean="0">
                <a:solidFill>
                  <a:srgbClr val="000000"/>
                </a:solidFill>
              </a:rPr>
              <a:t>Wo </a:t>
            </a:r>
            <a:r>
              <a:rPr lang="de-DE" i="1" dirty="0">
                <a:solidFill>
                  <a:srgbClr val="000000"/>
                </a:solidFill>
              </a:rPr>
              <a:t>muss </a:t>
            </a:r>
            <a:r>
              <a:rPr lang="de-DE" i="1" dirty="0" smtClean="0">
                <a:solidFill>
                  <a:srgbClr val="000000"/>
                </a:solidFill>
              </a:rPr>
              <a:t>das Kind </a:t>
            </a:r>
            <a:r>
              <a:rPr lang="de-DE" i="1" dirty="0">
                <a:solidFill>
                  <a:srgbClr val="000000"/>
                </a:solidFill>
              </a:rPr>
              <a:t> </a:t>
            </a:r>
            <a:r>
              <a:rPr lang="de-DE" i="1" dirty="0" smtClean="0">
                <a:solidFill>
                  <a:srgbClr val="000000"/>
                </a:solidFill>
              </a:rPr>
              <a:t>hin?</a:t>
            </a:r>
          </a:p>
          <a:p>
            <a:endParaRPr lang="de-DE" i="1"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D</a:t>
            </a:r>
            <a:r>
              <a:rPr lang="de-DE" sz="2000" dirty="0" smtClean="0">
                <a:solidFill>
                  <a:srgbClr val="000000"/>
                </a:solidFill>
              </a:rPr>
              <a:t>ie </a:t>
            </a:r>
            <a:r>
              <a:rPr lang="de-DE" sz="2000" dirty="0">
                <a:solidFill>
                  <a:srgbClr val="000000"/>
                </a:solidFill>
              </a:rPr>
              <a:t>Lernwege und </a:t>
            </a:r>
            <a:r>
              <a:rPr lang="de-DE" sz="2000" dirty="0" smtClean="0">
                <a:solidFill>
                  <a:srgbClr val="000000"/>
                </a:solidFill>
              </a:rPr>
              <a:t>Lernfortschritte: </a:t>
            </a:r>
          </a:p>
          <a:p>
            <a:r>
              <a:rPr lang="de-DE" sz="2000" dirty="0">
                <a:solidFill>
                  <a:srgbClr val="000000"/>
                </a:solidFill>
              </a:rPr>
              <a:t> </a:t>
            </a:r>
            <a:r>
              <a:rPr lang="de-DE" sz="2000" dirty="0" smtClean="0">
                <a:solidFill>
                  <a:srgbClr val="000000"/>
                </a:solidFill>
              </a:rPr>
              <a:t>    </a:t>
            </a:r>
            <a:r>
              <a:rPr lang="de-DE" sz="2000" i="1" dirty="0" smtClean="0">
                <a:solidFill>
                  <a:srgbClr val="000000"/>
                </a:solidFill>
              </a:rPr>
              <a:t>Was </a:t>
            </a:r>
            <a:r>
              <a:rPr lang="de-DE" sz="2000" i="1" dirty="0">
                <a:solidFill>
                  <a:srgbClr val="000000"/>
                </a:solidFill>
              </a:rPr>
              <a:t>und wie hat das Kind gelernt</a:t>
            </a:r>
            <a:r>
              <a:rPr lang="de-DE" sz="2000" i="1" dirty="0" smtClean="0">
                <a:solidFill>
                  <a:srgbClr val="000000"/>
                </a:solidFill>
              </a:rPr>
              <a:t>?</a:t>
            </a:r>
            <a:endParaRPr lang="de-DE" sz="2000" i="1" dirty="0">
              <a:solidFill>
                <a:srgbClr val="000000"/>
              </a:solidFill>
            </a:endParaRPr>
          </a:p>
          <a:p>
            <a:pPr marL="342900" indent="-34290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Zielvereinbarungen mit dem Kind</a:t>
            </a:r>
          </a:p>
          <a:p>
            <a:r>
              <a:rPr lang="de-DE" sz="2000" dirty="0" smtClean="0">
                <a:solidFill>
                  <a:srgbClr val="000000"/>
                </a:solidFill>
              </a:rPr>
              <a:t>     </a:t>
            </a:r>
            <a:r>
              <a:rPr lang="de-DE" sz="2000" i="1" dirty="0" smtClean="0">
                <a:solidFill>
                  <a:srgbClr val="000000"/>
                </a:solidFill>
              </a:rPr>
              <a:t>Wie und woran möchte/ sollte das Kind weiterarbeiten?</a:t>
            </a:r>
          </a:p>
          <a:p>
            <a:endParaRPr lang="de-DE" sz="2000" dirty="0" smtClean="0">
              <a:solidFill>
                <a:srgbClr val="000000"/>
              </a:solidFill>
            </a:endParaRPr>
          </a:p>
        </p:txBody>
      </p:sp>
      <p:sp>
        <p:nvSpPr>
          <p:cNvPr id="2" name="Textfeld 1"/>
          <p:cNvSpPr txBox="1"/>
          <p:nvPr/>
        </p:nvSpPr>
        <p:spPr>
          <a:xfrm>
            <a:off x="137025" y="980728"/>
            <a:ext cx="7675499" cy="769441"/>
          </a:xfrm>
          <a:prstGeom prst="rect">
            <a:avLst/>
          </a:prstGeom>
          <a:noFill/>
        </p:spPr>
        <p:txBody>
          <a:bodyPr wrap="none" rtlCol="0">
            <a:spAutoFit/>
          </a:bodyPr>
          <a:lstStyle/>
          <a:p>
            <a:r>
              <a:rPr lang="de-DE" sz="2200" dirty="0">
                <a:solidFill>
                  <a:srgbClr val="000000"/>
                </a:solidFill>
              </a:rPr>
              <a:t>Dokumentationsformen für die </a:t>
            </a:r>
            <a:r>
              <a:rPr lang="de-DE" sz="2200" b="1" dirty="0">
                <a:solidFill>
                  <a:srgbClr val="000000"/>
                </a:solidFill>
              </a:rPr>
              <a:t>Lehrkräfte</a:t>
            </a:r>
            <a:r>
              <a:rPr lang="de-DE" sz="2200" dirty="0">
                <a:solidFill>
                  <a:srgbClr val="000000"/>
                </a:solidFill>
              </a:rPr>
              <a:t> können folgende </a:t>
            </a:r>
          </a:p>
          <a:p>
            <a:r>
              <a:rPr lang="de-DE" sz="2200" dirty="0">
                <a:solidFill>
                  <a:srgbClr val="000000"/>
                </a:solidFill>
              </a:rPr>
              <a:t>Aspekte in den Blick nehmen:</a:t>
            </a:r>
          </a:p>
        </p:txBody>
      </p:sp>
      <p:sp>
        <p:nvSpPr>
          <p:cNvPr id="5" name="Textfeld 4"/>
          <p:cNvSpPr txBox="1"/>
          <p:nvPr/>
        </p:nvSpPr>
        <p:spPr>
          <a:xfrm>
            <a:off x="2343778" y="188640"/>
            <a:ext cx="4764446" cy="523220"/>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de-DE"/>
            </a:defPPr>
            <a:lvl1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eaLnBrk="0" fontAlgn="base" hangingPunct="0">
              <a:spcBef>
                <a:spcPct val="0"/>
              </a:spcBef>
              <a:spcAft>
                <a:spcPct val="0"/>
              </a:spcAft>
              <a:defRPr sz="2800">
                <a:solidFill>
                  <a:schemeClr val="bg1"/>
                </a:solidFill>
                <a:latin typeface="Arial Narrow" pitchFamily="34" charset="0"/>
              </a:defRPr>
            </a:lvl2pPr>
            <a:lvl3pPr eaLnBrk="0" fontAlgn="base" hangingPunct="0">
              <a:spcBef>
                <a:spcPct val="0"/>
              </a:spcBef>
              <a:spcAft>
                <a:spcPct val="0"/>
              </a:spcAft>
              <a:defRPr sz="2800">
                <a:solidFill>
                  <a:schemeClr val="bg1"/>
                </a:solidFill>
                <a:latin typeface="Arial Narrow" pitchFamily="34" charset="0"/>
              </a:defRPr>
            </a:lvl3pPr>
            <a:lvl4pPr eaLnBrk="0" fontAlgn="base" hangingPunct="0">
              <a:spcBef>
                <a:spcPct val="0"/>
              </a:spcBef>
              <a:spcAft>
                <a:spcPct val="0"/>
              </a:spcAft>
              <a:defRPr sz="2800">
                <a:solidFill>
                  <a:schemeClr val="bg1"/>
                </a:solidFill>
                <a:latin typeface="Arial Narrow" pitchFamily="34" charset="0"/>
              </a:defRPr>
            </a:lvl4pPr>
            <a:lvl5pPr eaLnBrk="0" fontAlgn="base" hangingPunct="0">
              <a:spcBef>
                <a:spcPct val="0"/>
              </a:spcBef>
              <a:spcAft>
                <a:spcPct val="0"/>
              </a:spcAft>
              <a:defRPr sz="2800">
                <a:solidFill>
                  <a:schemeClr val="bg1"/>
                </a:solidFill>
                <a:latin typeface="Arial Narrow" pitchFamily="34" charset="0"/>
              </a:defRPr>
            </a:lvl5pPr>
            <a:lvl6pPr marL="457200" fontAlgn="base">
              <a:spcBef>
                <a:spcPct val="0"/>
              </a:spcBef>
              <a:spcAft>
                <a:spcPct val="0"/>
              </a:spcAft>
              <a:defRPr sz="2800">
                <a:solidFill>
                  <a:schemeClr val="bg1"/>
                </a:solidFill>
                <a:latin typeface="Arial Narrow" pitchFamily="34" charset="0"/>
              </a:defRPr>
            </a:lvl6pPr>
            <a:lvl7pPr marL="914400" fontAlgn="base">
              <a:spcBef>
                <a:spcPct val="0"/>
              </a:spcBef>
              <a:spcAft>
                <a:spcPct val="0"/>
              </a:spcAft>
              <a:defRPr sz="2800">
                <a:solidFill>
                  <a:schemeClr val="bg1"/>
                </a:solidFill>
                <a:latin typeface="Arial Narrow" pitchFamily="34" charset="0"/>
              </a:defRPr>
            </a:lvl7pPr>
            <a:lvl8pPr marL="1371600" fontAlgn="base">
              <a:spcBef>
                <a:spcPct val="0"/>
              </a:spcBef>
              <a:spcAft>
                <a:spcPct val="0"/>
              </a:spcAft>
              <a:defRPr sz="2800">
                <a:solidFill>
                  <a:schemeClr val="bg1"/>
                </a:solidFill>
                <a:latin typeface="Arial Narrow" pitchFamily="34" charset="0"/>
              </a:defRPr>
            </a:lvl8pPr>
            <a:lvl9pPr marL="1828800" fontAlgn="base">
              <a:spcBef>
                <a:spcPct val="0"/>
              </a:spcBef>
              <a:spcAft>
                <a:spcPct val="0"/>
              </a:spcAft>
              <a:defRPr sz="2800">
                <a:solidFill>
                  <a:schemeClr val="bg1"/>
                </a:solidFill>
                <a:latin typeface="Arial Narrow" pitchFamily="34" charset="0"/>
              </a:defRPr>
            </a:lvl9pPr>
          </a:lstStyle>
          <a:p>
            <a:r>
              <a:rPr lang="de-DE" dirty="0"/>
              <a:t>Dokumentieren von Lernprozessen</a:t>
            </a:r>
          </a:p>
        </p:txBody>
      </p:sp>
    </p:spTree>
    <p:extLst>
      <p:ext uri="{BB962C8B-B14F-4D97-AF65-F5344CB8AC3E}">
        <p14:creationId xmlns:p14="http://schemas.microsoft.com/office/powerpoint/2010/main" val="190823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21401" y="1916832"/>
            <a:ext cx="8356775" cy="4708981"/>
          </a:xfrm>
          <a:prstGeom prst="rect">
            <a:avLst/>
          </a:prstGeom>
          <a:noFill/>
        </p:spPr>
        <p:txBody>
          <a:bodyPr wrap="none" rtlCol="0">
            <a:spAutoFit/>
          </a:bodyPr>
          <a:lstStyle/>
          <a:p>
            <a:endParaRPr lang="de-DE" sz="2000" dirty="0" smtClean="0">
              <a:solidFill>
                <a:srgbClr val="000000"/>
              </a:solidFill>
            </a:endParaRPr>
          </a:p>
          <a:p>
            <a:pPr marL="342900" indent="-342900">
              <a:buClr>
                <a:schemeClr val="accent6"/>
              </a:buClr>
              <a:buFont typeface="Arial" panose="020B0604020202020204" pitchFamily="34" charset="0"/>
              <a:buChar char="•"/>
            </a:pPr>
            <a:r>
              <a:rPr lang="de-DE" sz="2000" dirty="0" smtClean="0">
                <a:solidFill>
                  <a:srgbClr val="000000"/>
                </a:solidFill>
              </a:rPr>
              <a:t>Fördervorschläge und Fördererfolg:</a:t>
            </a:r>
          </a:p>
          <a:p>
            <a:r>
              <a:rPr lang="de-DE" sz="2000" dirty="0" smtClean="0">
                <a:solidFill>
                  <a:srgbClr val="000000"/>
                </a:solidFill>
              </a:rPr>
              <a:t>     </a:t>
            </a:r>
            <a:r>
              <a:rPr lang="de-DE" sz="2000" i="1" dirty="0" smtClean="0">
                <a:solidFill>
                  <a:srgbClr val="000000"/>
                </a:solidFill>
              </a:rPr>
              <a:t>Wie kann ich als Lehrkraft unterstützen?</a:t>
            </a:r>
          </a:p>
          <a:p>
            <a:r>
              <a:rPr lang="de-DE" sz="2000" i="1" dirty="0">
                <a:solidFill>
                  <a:srgbClr val="000000"/>
                </a:solidFill>
              </a:rPr>
              <a:t> </a:t>
            </a:r>
            <a:r>
              <a:rPr lang="de-DE" sz="2000" i="1" dirty="0" smtClean="0">
                <a:solidFill>
                  <a:srgbClr val="000000"/>
                </a:solidFill>
              </a:rPr>
              <a:t>    War die Unterstützung gewinnbringend?</a:t>
            </a:r>
            <a:endParaRPr lang="de-DE" sz="2000" dirty="0" smtClean="0">
              <a:solidFill>
                <a:srgbClr val="000000"/>
              </a:solidFill>
            </a:endParaRPr>
          </a:p>
          <a:p>
            <a:r>
              <a:rPr lang="de-DE" sz="2000" i="1" dirty="0" smtClean="0">
                <a:solidFill>
                  <a:srgbClr val="000000"/>
                </a:solidFill>
              </a:rPr>
              <a:t>    </a:t>
            </a:r>
            <a:endParaRPr lang="de-DE" sz="2000" dirty="0" smtClean="0">
              <a:solidFill>
                <a:srgbClr val="000000"/>
              </a:solidFill>
            </a:endParaRPr>
          </a:p>
          <a:p>
            <a:pPr marL="342900" indent="-342900">
              <a:buClr>
                <a:schemeClr val="accent6"/>
              </a:buClr>
              <a:buFont typeface="Arial" panose="020B0604020202020204" pitchFamily="34" charset="0"/>
              <a:buChar char="•"/>
            </a:pPr>
            <a:r>
              <a:rPr lang="de-DE" sz="2000" dirty="0" smtClean="0">
                <a:solidFill>
                  <a:srgbClr val="000000"/>
                </a:solidFill>
              </a:rPr>
              <a:t>Selbsteinschätzung durch das Kind:</a:t>
            </a:r>
          </a:p>
          <a:p>
            <a:r>
              <a:rPr lang="de-DE" sz="2000" dirty="0">
                <a:solidFill>
                  <a:srgbClr val="000000"/>
                </a:solidFill>
              </a:rPr>
              <a:t> </a:t>
            </a:r>
            <a:r>
              <a:rPr lang="de-DE" sz="2000" dirty="0" smtClean="0">
                <a:solidFill>
                  <a:srgbClr val="000000"/>
                </a:solidFill>
              </a:rPr>
              <a:t>    </a:t>
            </a:r>
            <a:r>
              <a:rPr lang="de-DE" sz="2000" i="1" dirty="0" smtClean="0">
                <a:solidFill>
                  <a:srgbClr val="000000"/>
                </a:solidFill>
              </a:rPr>
              <a:t>Wie sieht sich das Kind selbst in Bezug auf seinen Lernprozess</a:t>
            </a:r>
          </a:p>
          <a:p>
            <a:r>
              <a:rPr lang="de-DE" sz="2000" i="1" dirty="0">
                <a:solidFill>
                  <a:srgbClr val="000000"/>
                </a:solidFill>
              </a:rPr>
              <a:t> </a:t>
            </a:r>
            <a:r>
              <a:rPr lang="de-DE" sz="2000" i="1" dirty="0" smtClean="0">
                <a:solidFill>
                  <a:srgbClr val="000000"/>
                </a:solidFill>
              </a:rPr>
              <a:t>    und seinen Lernerfolg?</a:t>
            </a:r>
          </a:p>
          <a:p>
            <a:endParaRPr lang="de-DE" sz="2000" i="1" dirty="0" smtClean="0">
              <a:solidFill>
                <a:srgbClr val="000000"/>
              </a:solidFill>
            </a:endParaRPr>
          </a:p>
          <a:p>
            <a:pPr marL="342900" lvl="0" indent="-342900">
              <a:buClr>
                <a:schemeClr val="accent6"/>
              </a:buClr>
              <a:buFont typeface="Arial" panose="020B0604020202020204" pitchFamily="34" charset="0"/>
              <a:buChar char="•"/>
            </a:pPr>
            <a:r>
              <a:rPr lang="de-DE" sz="2000" dirty="0">
                <a:solidFill>
                  <a:srgbClr val="000000"/>
                </a:solidFill>
              </a:rPr>
              <a:t>Feedback als </a:t>
            </a:r>
            <a:r>
              <a:rPr lang="de-DE" sz="2000" dirty="0" smtClean="0">
                <a:solidFill>
                  <a:srgbClr val="000000"/>
                </a:solidFill>
              </a:rPr>
              <a:t>konstruktive Rückmeldung </a:t>
            </a:r>
            <a:r>
              <a:rPr lang="de-DE" sz="2000" dirty="0">
                <a:solidFill>
                  <a:srgbClr val="000000"/>
                </a:solidFill>
              </a:rPr>
              <a:t>und Begleitung:</a:t>
            </a:r>
          </a:p>
          <a:p>
            <a:pPr lvl="0"/>
            <a:r>
              <a:rPr lang="de-DE" sz="2000" dirty="0">
                <a:solidFill>
                  <a:srgbClr val="000000"/>
                </a:solidFill>
              </a:rPr>
              <a:t>     </a:t>
            </a:r>
            <a:r>
              <a:rPr lang="de-DE" sz="2000" i="1" dirty="0">
                <a:solidFill>
                  <a:srgbClr val="000000"/>
                </a:solidFill>
              </a:rPr>
              <a:t>Was sage ich dem Kind, </a:t>
            </a:r>
          </a:p>
          <a:p>
            <a:pPr lvl="0"/>
            <a:r>
              <a:rPr lang="de-DE" sz="2000" i="1" dirty="0">
                <a:solidFill>
                  <a:srgbClr val="000000"/>
                </a:solidFill>
              </a:rPr>
              <a:t>     - um </a:t>
            </a:r>
            <a:r>
              <a:rPr lang="de-DE" sz="2000" i="1" dirty="0" smtClean="0">
                <a:solidFill>
                  <a:srgbClr val="000000"/>
                </a:solidFill>
              </a:rPr>
              <a:t>sein bisheriges </a:t>
            </a:r>
            <a:r>
              <a:rPr lang="de-DE" sz="2000" i="1" dirty="0">
                <a:solidFill>
                  <a:srgbClr val="000000"/>
                </a:solidFill>
              </a:rPr>
              <a:t>Arbeiten und Lernen wertzuschätzen</a:t>
            </a:r>
            <a:r>
              <a:rPr lang="de-DE" sz="2000" i="1" dirty="0" smtClean="0">
                <a:solidFill>
                  <a:srgbClr val="000000"/>
                </a:solidFill>
              </a:rPr>
              <a:t>?</a:t>
            </a:r>
          </a:p>
          <a:p>
            <a:pPr lvl="0"/>
            <a:r>
              <a:rPr lang="de-DE" sz="2000" i="1" dirty="0">
                <a:solidFill>
                  <a:srgbClr val="000000"/>
                </a:solidFill>
              </a:rPr>
              <a:t> </a:t>
            </a:r>
            <a:r>
              <a:rPr lang="de-DE" sz="2000" i="1" dirty="0" smtClean="0">
                <a:solidFill>
                  <a:srgbClr val="000000"/>
                </a:solidFill>
              </a:rPr>
              <a:t>    - um meine Einschätzung zum Lernprozess und  Erfolg mitzuteilen?</a:t>
            </a:r>
            <a:endParaRPr lang="de-DE" sz="2000" i="1" dirty="0">
              <a:solidFill>
                <a:srgbClr val="000000"/>
              </a:solidFill>
            </a:endParaRPr>
          </a:p>
          <a:p>
            <a:pPr lvl="0"/>
            <a:r>
              <a:rPr lang="de-DE" sz="2000" i="1" dirty="0">
                <a:solidFill>
                  <a:srgbClr val="000000"/>
                </a:solidFill>
              </a:rPr>
              <a:t>     - um es zur Weiterarbeit zu motivieren?</a:t>
            </a:r>
          </a:p>
          <a:p>
            <a:endParaRPr lang="de-DE" sz="2000" dirty="0">
              <a:solidFill>
                <a:srgbClr val="000000"/>
              </a:solidFill>
            </a:endParaRPr>
          </a:p>
        </p:txBody>
      </p:sp>
      <p:sp>
        <p:nvSpPr>
          <p:cNvPr id="2" name="Textfeld 1"/>
          <p:cNvSpPr txBox="1"/>
          <p:nvPr/>
        </p:nvSpPr>
        <p:spPr>
          <a:xfrm>
            <a:off x="137025" y="980728"/>
            <a:ext cx="7675499" cy="769441"/>
          </a:xfrm>
          <a:prstGeom prst="rect">
            <a:avLst/>
          </a:prstGeom>
          <a:noFill/>
        </p:spPr>
        <p:txBody>
          <a:bodyPr wrap="none" rtlCol="0">
            <a:spAutoFit/>
          </a:bodyPr>
          <a:lstStyle/>
          <a:p>
            <a:r>
              <a:rPr lang="de-DE" sz="2200" dirty="0">
                <a:solidFill>
                  <a:srgbClr val="000000"/>
                </a:solidFill>
              </a:rPr>
              <a:t>Dokumentationsformen für die </a:t>
            </a:r>
            <a:r>
              <a:rPr lang="de-DE" sz="2200" b="1" dirty="0">
                <a:solidFill>
                  <a:srgbClr val="000000"/>
                </a:solidFill>
              </a:rPr>
              <a:t>Lehrkräfte</a:t>
            </a:r>
            <a:r>
              <a:rPr lang="de-DE" sz="2200" dirty="0">
                <a:solidFill>
                  <a:srgbClr val="000000"/>
                </a:solidFill>
              </a:rPr>
              <a:t> können folgende </a:t>
            </a:r>
          </a:p>
          <a:p>
            <a:r>
              <a:rPr lang="de-DE" sz="2200" dirty="0">
                <a:solidFill>
                  <a:srgbClr val="000000"/>
                </a:solidFill>
              </a:rPr>
              <a:t>Aspekte in den Blick nehmen:</a:t>
            </a:r>
          </a:p>
        </p:txBody>
      </p:sp>
      <p:sp>
        <p:nvSpPr>
          <p:cNvPr id="5" name="Textfeld 4"/>
          <p:cNvSpPr txBox="1"/>
          <p:nvPr/>
        </p:nvSpPr>
        <p:spPr>
          <a:xfrm>
            <a:off x="2343778" y="188640"/>
            <a:ext cx="4764446" cy="523220"/>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de-DE"/>
            </a:defPPr>
            <a:lvl1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eaLnBrk="0" fontAlgn="base" hangingPunct="0">
              <a:spcBef>
                <a:spcPct val="0"/>
              </a:spcBef>
              <a:spcAft>
                <a:spcPct val="0"/>
              </a:spcAft>
              <a:defRPr sz="2800">
                <a:solidFill>
                  <a:schemeClr val="bg1"/>
                </a:solidFill>
                <a:latin typeface="Arial Narrow" pitchFamily="34" charset="0"/>
              </a:defRPr>
            </a:lvl2pPr>
            <a:lvl3pPr eaLnBrk="0" fontAlgn="base" hangingPunct="0">
              <a:spcBef>
                <a:spcPct val="0"/>
              </a:spcBef>
              <a:spcAft>
                <a:spcPct val="0"/>
              </a:spcAft>
              <a:defRPr sz="2800">
                <a:solidFill>
                  <a:schemeClr val="bg1"/>
                </a:solidFill>
                <a:latin typeface="Arial Narrow" pitchFamily="34" charset="0"/>
              </a:defRPr>
            </a:lvl3pPr>
            <a:lvl4pPr eaLnBrk="0" fontAlgn="base" hangingPunct="0">
              <a:spcBef>
                <a:spcPct val="0"/>
              </a:spcBef>
              <a:spcAft>
                <a:spcPct val="0"/>
              </a:spcAft>
              <a:defRPr sz="2800">
                <a:solidFill>
                  <a:schemeClr val="bg1"/>
                </a:solidFill>
                <a:latin typeface="Arial Narrow" pitchFamily="34" charset="0"/>
              </a:defRPr>
            </a:lvl4pPr>
            <a:lvl5pPr eaLnBrk="0" fontAlgn="base" hangingPunct="0">
              <a:spcBef>
                <a:spcPct val="0"/>
              </a:spcBef>
              <a:spcAft>
                <a:spcPct val="0"/>
              </a:spcAft>
              <a:defRPr sz="2800">
                <a:solidFill>
                  <a:schemeClr val="bg1"/>
                </a:solidFill>
                <a:latin typeface="Arial Narrow" pitchFamily="34" charset="0"/>
              </a:defRPr>
            </a:lvl5pPr>
            <a:lvl6pPr marL="457200" fontAlgn="base">
              <a:spcBef>
                <a:spcPct val="0"/>
              </a:spcBef>
              <a:spcAft>
                <a:spcPct val="0"/>
              </a:spcAft>
              <a:defRPr sz="2800">
                <a:solidFill>
                  <a:schemeClr val="bg1"/>
                </a:solidFill>
                <a:latin typeface="Arial Narrow" pitchFamily="34" charset="0"/>
              </a:defRPr>
            </a:lvl6pPr>
            <a:lvl7pPr marL="914400" fontAlgn="base">
              <a:spcBef>
                <a:spcPct val="0"/>
              </a:spcBef>
              <a:spcAft>
                <a:spcPct val="0"/>
              </a:spcAft>
              <a:defRPr sz="2800">
                <a:solidFill>
                  <a:schemeClr val="bg1"/>
                </a:solidFill>
                <a:latin typeface="Arial Narrow" pitchFamily="34" charset="0"/>
              </a:defRPr>
            </a:lvl7pPr>
            <a:lvl8pPr marL="1371600" fontAlgn="base">
              <a:spcBef>
                <a:spcPct val="0"/>
              </a:spcBef>
              <a:spcAft>
                <a:spcPct val="0"/>
              </a:spcAft>
              <a:defRPr sz="2800">
                <a:solidFill>
                  <a:schemeClr val="bg1"/>
                </a:solidFill>
                <a:latin typeface="Arial Narrow" pitchFamily="34" charset="0"/>
              </a:defRPr>
            </a:lvl8pPr>
            <a:lvl9pPr marL="1828800" fontAlgn="base">
              <a:spcBef>
                <a:spcPct val="0"/>
              </a:spcBef>
              <a:spcAft>
                <a:spcPct val="0"/>
              </a:spcAft>
              <a:defRPr sz="2800">
                <a:solidFill>
                  <a:schemeClr val="bg1"/>
                </a:solidFill>
                <a:latin typeface="Arial Narrow" pitchFamily="34" charset="0"/>
              </a:defRPr>
            </a:lvl9pPr>
          </a:lstStyle>
          <a:p>
            <a:r>
              <a:rPr lang="de-DE" dirty="0"/>
              <a:t>Dokumentieren von Lernprozessen</a:t>
            </a:r>
          </a:p>
        </p:txBody>
      </p:sp>
    </p:spTree>
    <p:extLst>
      <p:ext uri="{BB962C8B-B14F-4D97-AF65-F5344CB8AC3E}">
        <p14:creationId xmlns:p14="http://schemas.microsoft.com/office/powerpoint/2010/main" val="252332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88" r="2201"/>
          <a:stretch/>
        </p:blipFill>
        <p:spPr bwMode="auto">
          <a:xfrm>
            <a:off x="3828258" y="1196752"/>
            <a:ext cx="5307981" cy="530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283321" y="1027956"/>
            <a:ext cx="6664944" cy="4170372"/>
          </a:xfrm>
          <a:prstGeom prst="rect">
            <a:avLst/>
          </a:prstGeom>
          <a:noFill/>
          <a:ln w="38100">
            <a:noFill/>
          </a:ln>
        </p:spPr>
        <p:txBody>
          <a:bodyPr wrap="square" rtlCol="0">
            <a:spAutoFit/>
          </a:bodyPr>
          <a:lstStyle/>
          <a:p>
            <a:pPr>
              <a:lnSpc>
                <a:spcPct val="150000"/>
              </a:lnSpc>
            </a:pPr>
            <a:r>
              <a:rPr lang="de-DE" sz="2000" dirty="0">
                <a:solidFill>
                  <a:srgbClr val="000000"/>
                </a:solidFill>
              </a:rPr>
              <a:t>Das Basismodul zeigt den </a:t>
            </a:r>
            <a:r>
              <a:rPr lang="de-DE" sz="2000" dirty="0" smtClean="0">
                <a:solidFill>
                  <a:srgbClr val="000000"/>
                </a:solidFill>
              </a:rPr>
              <a:t>fachwissenschaftlichen </a:t>
            </a:r>
            <a:r>
              <a:rPr lang="de-DE" sz="2000" dirty="0">
                <a:solidFill>
                  <a:srgbClr val="000000"/>
                </a:solidFill>
              </a:rPr>
              <a:t>Hintergrund zu einem angemessenen Umgang mit Heterogenität auf. </a:t>
            </a:r>
            <a:endParaRPr lang="de-DE" sz="2000" dirty="0" smtClean="0">
              <a:solidFill>
                <a:srgbClr val="000000"/>
              </a:solidFill>
            </a:endParaRPr>
          </a:p>
          <a:p>
            <a:endParaRPr lang="de-DE" sz="1000" dirty="0">
              <a:solidFill>
                <a:srgbClr val="000000"/>
              </a:solidFill>
            </a:endParaRPr>
          </a:p>
          <a:p>
            <a:pPr lvl="0">
              <a:lnSpc>
                <a:spcPct val="150000"/>
              </a:lnSpc>
            </a:pPr>
            <a:r>
              <a:rPr lang="de-DE" sz="2000" dirty="0">
                <a:solidFill>
                  <a:srgbClr val="000000"/>
                </a:solidFill>
              </a:rPr>
              <a:t>Das Praxismodul gibt Impulse und zeigt Möglichkeiten auf, </a:t>
            </a:r>
            <a:r>
              <a:rPr lang="de-DE" sz="2000" dirty="0" smtClean="0">
                <a:solidFill>
                  <a:srgbClr val="000000"/>
                </a:solidFill>
              </a:rPr>
              <a:t>wie </a:t>
            </a:r>
            <a:r>
              <a:rPr lang="de-DE" sz="2000" dirty="0">
                <a:solidFill>
                  <a:srgbClr val="000000"/>
                </a:solidFill>
              </a:rPr>
              <a:t>dies in der Unterrichtspraxis umgesetzt werden kann. </a:t>
            </a:r>
            <a:endParaRPr lang="de-DE" sz="2000" dirty="0" smtClean="0">
              <a:solidFill>
                <a:srgbClr val="000000"/>
              </a:solidFill>
            </a:endParaRPr>
          </a:p>
          <a:p>
            <a:pPr lvl="0">
              <a:lnSpc>
                <a:spcPct val="150000"/>
              </a:lnSpc>
            </a:pPr>
            <a:endParaRPr lang="de-DE" sz="1000" dirty="0">
              <a:solidFill>
                <a:srgbClr val="000000"/>
              </a:solidFill>
            </a:endParaRPr>
          </a:p>
          <a:p>
            <a:pPr lvl="0">
              <a:lnSpc>
                <a:spcPct val="150000"/>
              </a:lnSpc>
            </a:pPr>
            <a:r>
              <a:rPr lang="de-DE" sz="2000" dirty="0">
                <a:solidFill>
                  <a:srgbClr val="000000"/>
                </a:solidFill>
              </a:rPr>
              <a:t>Beide Module möchten dazu auffordern, </a:t>
            </a:r>
            <a:r>
              <a:rPr lang="de-DE" sz="2000" dirty="0" smtClean="0">
                <a:solidFill>
                  <a:srgbClr val="000000"/>
                </a:solidFill>
              </a:rPr>
              <a:t>über sich, den eigenen Unterricht und </a:t>
            </a:r>
            <a:r>
              <a:rPr lang="de-DE" sz="2000" dirty="0">
                <a:solidFill>
                  <a:srgbClr val="000000"/>
                </a:solidFill>
              </a:rPr>
              <a:t>die eigene Schule </a:t>
            </a:r>
            <a:r>
              <a:rPr lang="de-DE" sz="2000" dirty="0" smtClean="0">
                <a:solidFill>
                  <a:srgbClr val="000000"/>
                </a:solidFill>
              </a:rPr>
              <a:t>nachzudenken. </a:t>
            </a:r>
            <a:endParaRPr lang="de-DE" sz="2000" dirty="0">
              <a:solidFill>
                <a:srgbClr val="000000"/>
              </a:solidFill>
            </a:endParaRPr>
          </a:p>
        </p:txBody>
      </p:sp>
      <p:sp>
        <p:nvSpPr>
          <p:cNvPr id="7" name="Textfeld 6"/>
          <p:cNvSpPr txBox="1"/>
          <p:nvPr/>
        </p:nvSpPr>
        <p:spPr>
          <a:xfrm>
            <a:off x="2339753" y="260648"/>
            <a:ext cx="4838404" cy="523220"/>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GB"/>
            </a:defPPr>
            <a:lvl1pPr defTabSz="449263" fontAlgn="base">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marL="742950" indent="-285750" defTabSz="449263" eaLnBrk="0" fontAlgn="base" hangingPunct="0">
              <a:spcBef>
                <a:spcPts val="5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000000"/>
                </a:solidFill>
                <a:latin typeface="Arial" charset="0"/>
                <a:ea typeface="Microsoft YaHei" charset="-122"/>
                <a:cs typeface="Arial" charset="0"/>
              </a:defRPr>
            </a:lvl2pPr>
            <a:lvl3pPr marL="1143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Microsoft YaHei" charset="-122"/>
                <a:cs typeface="Arial" charset="0"/>
              </a:defRPr>
            </a:lvl3pPr>
            <a:lvl4pPr marL="1600200" indent="-228600" defTabSz="449263" eaLnBrk="0" fontAlgn="base" hangingPunct="0">
              <a:spcBef>
                <a:spcPts val="4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Microsoft YaHei" charset="-122"/>
                <a:cs typeface="Arial" charset="0"/>
              </a:defRPr>
            </a:lvl4pPr>
            <a:lvl5pPr marL="20574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9pPr>
          </a:lstStyle>
          <a:p>
            <a:r>
              <a:rPr lang="de-DE" dirty="0"/>
              <a:t>Inhalte und Ziel der Module</a:t>
            </a:r>
          </a:p>
        </p:txBody>
      </p:sp>
    </p:spTree>
    <p:extLst>
      <p:ext uri="{BB962C8B-B14F-4D97-AF65-F5344CB8AC3E}">
        <p14:creationId xmlns:p14="http://schemas.microsoft.com/office/powerpoint/2010/main" val="37597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52400"/>
            <a:ext cx="89249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643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feld 15367"/>
          <p:cNvSpPr txBox="1"/>
          <p:nvPr/>
        </p:nvSpPr>
        <p:spPr>
          <a:xfrm>
            <a:off x="2197987" y="31603"/>
            <a:ext cx="5112568" cy="954107"/>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de-DE"/>
            </a:defPPr>
            <a:lvl1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eaLnBrk="0" fontAlgn="base" hangingPunct="0">
              <a:spcBef>
                <a:spcPct val="0"/>
              </a:spcBef>
              <a:spcAft>
                <a:spcPct val="0"/>
              </a:spcAft>
              <a:defRPr sz="2800">
                <a:solidFill>
                  <a:schemeClr val="bg1"/>
                </a:solidFill>
                <a:latin typeface="Arial Narrow" pitchFamily="34" charset="0"/>
              </a:defRPr>
            </a:lvl2pPr>
            <a:lvl3pPr eaLnBrk="0" fontAlgn="base" hangingPunct="0">
              <a:spcBef>
                <a:spcPct val="0"/>
              </a:spcBef>
              <a:spcAft>
                <a:spcPct val="0"/>
              </a:spcAft>
              <a:defRPr sz="2800">
                <a:solidFill>
                  <a:schemeClr val="bg1"/>
                </a:solidFill>
                <a:latin typeface="Arial Narrow" pitchFamily="34" charset="0"/>
              </a:defRPr>
            </a:lvl3pPr>
            <a:lvl4pPr eaLnBrk="0" fontAlgn="base" hangingPunct="0">
              <a:spcBef>
                <a:spcPct val="0"/>
              </a:spcBef>
              <a:spcAft>
                <a:spcPct val="0"/>
              </a:spcAft>
              <a:defRPr sz="2800">
                <a:solidFill>
                  <a:schemeClr val="bg1"/>
                </a:solidFill>
                <a:latin typeface="Arial Narrow" pitchFamily="34" charset="0"/>
              </a:defRPr>
            </a:lvl4pPr>
            <a:lvl5pPr eaLnBrk="0" fontAlgn="base" hangingPunct="0">
              <a:spcBef>
                <a:spcPct val="0"/>
              </a:spcBef>
              <a:spcAft>
                <a:spcPct val="0"/>
              </a:spcAft>
              <a:defRPr sz="2800">
                <a:solidFill>
                  <a:schemeClr val="bg1"/>
                </a:solidFill>
                <a:latin typeface="Arial Narrow" pitchFamily="34" charset="0"/>
              </a:defRPr>
            </a:lvl5pPr>
            <a:lvl6pPr marL="457200" fontAlgn="base">
              <a:spcBef>
                <a:spcPct val="0"/>
              </a:spcBef>
              <a:spcAft>
                <a:spcPct val="0"/>
              </a:spcAft>
              <a:defRPr sz="2800">
                <a:solidFill>
                  <a:schemeClr val="bg1"/>
                </a:solidFill>
                <a:latin typeface="Arial Narrow" pitchFamily="34" charset="0"/>
              </a:defRPr>
            </a:lvl6pPr>
            <a:lvl7pPr marL="914400" fontAlgn="base">
              <a:spcBef>
                <a:spcPct val="0"/>
              </a:spcBef>
              <a:spcAft>
                <a:spcPct val="0"/>
              </a:spcAft>
              <a:defRPr sz="2800">
                <a:solidFill>
                  <a:schemeClr val="bg1"/>
                </a:solidFill>
                <a:latin typeface="Arial Narrow" pitchFamily="34" charset="0"/>
              </a:defRPr>
            </a:lvl7pPr>
            <a:lvl8pPr marL="1371600" fontAlgn="base">
              <a:spcBef>
                <a:spcPct val="0"/>
              </a:spcBef>
              <a:spcAft>
                <a:spcPct val="0"/>
              </a:spcAft>
              <a:defRPr sz="2800">
                <a:solidFill>
                  <a:schemeClr val="bg1"/>
                </a:solidFill>
                <a:latin typeface="Arial Narrow" pitchFamily="34" charset="0"/>
              </a:defRPr>
            </a:lvl8pPr>
            <a:lvl9pPr marL="1828800" fontAlgn="base">
              <a:spcBef>
                <a:spcPct val="0"/>
              </a:spcBef>
              <a:spcAft>
                <a:spcPct val="0"/>
              </a:spcAft>
              <a:defRPr sz="2800">
                <a:solidFill>
                  <a:schemeClr val="bg1"/>
                </a:solidFill>
                <a:latin typeface="Arial Narrow" pitchFamily="34" charset="0"/>
              </a:defRPr>
            </a:lvl9pPr>
          </a:lstStyle>
          <a:p>
            <a:r>
              <a:rPr lang="de-DE" dirty="0"/>
              <a:t>Inhalte des Praxismoduls:</a:t>
            </a:r>
          </a:p>
          <a:p>
            <a:r>
              <a:rPr lang="de-DE" dirty="0"/>
              <a:t>Reflektieren von Lernprozessen</a:t>
            </a:r>
          </a:p>
        </p:txBody>
      </p:sp>
      <p:sp>
        <p:nvSpPr>
          <p:cNvPr id="10" name="Textfeld 9"/>
          <p:cNvSpPr txBox="1"/>
          <p:nvPr/>
        </p:nvSpPr>
        <p:spPr>
          <a:xfrm>
            <a:off x="319408" y="1375502"/>
            <a:ext cx="8717088" cy="430887"/>
          </a:xfrm>
          <a:prstGeom prst="rect">
            <a:avLst/>
          </a:prstGeom>
          <a:noFill/>
        </p:spPr>
        <p:txBody>
          <a:bodyPr wrap="square" rtlCol="0">
            <a:spAutoFit/>
          </a:bodyPr>
          <a:lstStyle/>
          <a:p>
            <a:r>
              <a:rPr lang="de-DE" sz="2200" dirty="0">
                <a:solidFill>
                  <a:srgbClr val="000000"/>
                </a:solidFill>
              </a:rPr>
              <a:t>Lernprozesse werden reflektiert und begleitet durch Lerngespräche.</a:t>
            </a:r>
          </a:p>
        </p:txBody>
      </p:sp>
      <p:sp>
        <p:nvSpPr>
          <p:cNvPr id="3" name="Textfeld 2"/>
          <p:cNvSpPr txBox="1"/>
          <p:nvPr/>
        </p:nvSpPr>
        <p:spPr>
          <a:xfrm>
            <a:off x="467544" y="2564903"/>
            <a:ext cx="4358886" cy="3108543"/>
          </a:xfrm>
          <a:prstGeom prst="rect">
            <a:avLst/>
          </a:prstGeom>
          <a:noFill/>
        </p:spPr>
        <p:txBody>
          <a:bodyPr wrap="none" rtlCol="0">
            <a:spAutoFit/>
          </a:bodyPr>
          <a:lstStyle/>
          <a:p>
            <a:r>
              <a:rPr lang="de-DE" sz="2000" dirty="0">
                <a:solidFill>
                  <a:srgbClr val="000000"/>
                </a:solidFill>
              </a:rPr>
              <a:t>Folgende Formen sind </a:t>
            </a:r>
            <a:r>
              <a:rPr lang="de-DE" sz="2000" dirty="0" smtClean="0">
                <a:solidFill>
                  <a:srgbClr val="000000"/>
                </a:solidFill>
              </a:rPr>
              <a:t>z.B</a:t>
            </a:r>
            <a:r>
              <a:rPr lang="de-DE" sz="2000" dirty="0" smtClean="0">
                <a:solidFill>
                  <a:srgbClr val="000000"/>
                </a:solidFill>
              </a:rPr>
              <a:t>. möglich</a:t>
            </a:r>
            <a:r>
              <a:rPr lang="de-DE" sz="2000" dirty="0">
                <a:solidFill>
                  <a:srgbClr val="000000"/>
                </a:solidFill>
              </a:rPr>
              <a:t>:</a:t>
            </a:r>
          </a:p>
          <a:p>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Schülersprechstunden</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Coaching</a:t>
            </a:r>
          </a:p>
          <a:p>
            <a:pPr marL="285750" indent="-285750">
              <a:buFont typeface="Wingdings" panose="05000000000000000000" pitchFamily="2" charset="2"/>
              <a:buChar char="Ø"/>
            </a:pPr>
            <a:endParaRPr lang="de-DE" sz="2000" dirty="0">
              <a:solidFill>
                <a:srgbClr val="000000"/>
              </a:solidFill>
            </a:endParaRPr>
          </a:p>
          <a:p>
            <a:pPr marL="342900" indent="-342900">
              <a:buClr>
                <a:schemeClr val="accent6"/>
              </a:buClr>
              <a:buFont typeface="Arial" panose="020B0604020202020204" pitchFamily="34" charset="0"/>
              <a:buChar char="•"/>
            </a:pPr>
            <a:r>
              <a:rPr lang="de-DE" sz="2000" dirty="0">
                <a:solidFill>
                  <a:srgbClr val="000000"/>
                </a:solidFill>
              </a:rPr>
              <a:t>Fragebögen</a:t>
            </a:r>
          </a:p>
          <a:p>
            <a:pPr marL="285750" indent="-285750">
              <a:buFont typeface="Wingdings" panose="05000000000000000000" pitchFamily="2" charset="2"/>
              <a:buChar char="Ø"/>
            </a:pPr>
            <a:endParaRPr lang="de-DE" sz="2000" dirty="0">
              <a:solidFill>
                <a:srgbClr val="000000"/>
              </a:solidFill>
            </a:endParaRPr>
          </a:p>
          <a:p>
            <a:pPr marL="285750" indent="-285750">
              <a:buFont typeface="Wingdings" panose="05000000000000000000" pitchFamily="2" charset="2"/>
              <a:buChar char="Ø"/>
            </a:pPr>
            <a:endParaRPr lang="de-DE" dirty="0">
              <a:solidFill>
                <a:srgbClr val="000000"/>
              </a:solidFill>
            </a:endParaRPr>
          </a:p>
          <a:p>
            <a:pPr marL="285750" indent="-285750">
              <a:buFont typeface="Wingdings" panose="05000000000000000000" pitchFamily="2" charset="2"/>
              <a:buChar char="Ø"/>
            </a:pPr>
            <a:endParaRPr lang="de-DE" dirty="0">
              <a:solidFill>
                <a:srgbClr val="000000"/>
              </a:solidFill>
            </a:endParaRPr>
          </a:p>
        </p:txBody>
      </p:sp>
      <p:pic>
        <p:nvPicPr>
          <p:cNvPr id="5" name="Picture 3" descr="J:\3-32\Lern- und Entwicklungsschritte im Blick\(3) work-flow\Praxismodul\BilderPraxismodul\neu\coach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564903"/>
            <a:ext cx="2162491" cy="236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199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88" r="2201"/>
          <a:stretch/>
        </p:blipFill>
        <p:spPr bwMode="auto">
          <a:xfrm>
            <a:off x="3850013" y="1268760"/>
            <a:ext cx="5307981" cy="530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259645" y="1340768"/>
            <a:ext cx="7359707" cy="3323987"/>
          </a:xfrm>
          <a:prstGeom prst="rect">
            <a:avLst/>
          </a:prstGeom>
          <a:noFill/>
        </p:spPr>
        <p:txBody>
          <a:bodyPr wrap="none" rtlCol="0">
            <a:spAutoFit/>
          </a:bodyPr>
          <a:lstStyle/>
          <a:p>
            <a:pPr>
              <a:lnSpc>
                <a:spcPct val="150000"/>
              </a:lnSpc>
            </a:pPr>
            <a:r>
              <a:rPr lang="de-DE" sz="2000" dirty="0" smtClean="0">
                <a:solidFill>
                  <a:srgbClr val="000000"/>
                </a:solidFill>
              </a:rPr>
              <a:t>Die Weiterentwicklung der Lehr- und Lernkultur ist Teil eines</a:t>
            </a:r>
          </a:p>
          <a:p>
            <a:pPr>
              <a:lnSpc>
                <a:spcPct val="150000"/>
              </a:lnSpc>
            </a:pPr>
            <a:r>
              <a:rPr lang="de-DE" sz="2000" dirty="0" smtClean="0">
                <a:solidFill>
                  <a:srgbClr val="000000"/>
                </a:solidFill>
              </a:rPr>
              <a:t>Schulentwicklungsprozesses, </a:t>
            </a:r>
            <a:r>
              <a:rPr lang="de-DE" sz="2000" dirty="0">
                <a:solidFill>
                  <a:srgbClr val="000000"/>
                </a:solidFill>
              </a:rPr>
              <a:t>für alle </a:t>
            </a:r>
            <a:r>
              <a:rPr lang="de-DE" sz="2000" dirty="0" smtClean="0">
                <a:solidFill>
                  <a:srgbClr val="000000"/>
                </a:solidFill>
              </a:rPr>
              <a:t>Kolleginnen und Kollegen</a:t>
            </a:r>
          </a:p>
          <a:p>
            <a:pPr>
              <a:lnSpc>
                <a:spcPct val="150000"/>
              </a:lnSpc>
            </a:pPr>
            <a:r>
              <a:rPr lang="de-DE" sz="2000" dirty="0" smtClean="0">
                <a:solidFill>
                  <a:srgbClr val="000000"/>
                </a:solidFill>
              </a:rPr>
              <a:t>eine dauerhafte Aufgabe, die </a:t>
            </a:r>
            <a:r>
              <a:rPr lang="de-DE" sz="2000" dirty="0">
                <a:solidFill>
                  <a:srgbClr val="000000"/>
                </a:solidFill>
              </a:rPr>
              <a:t>immer neue Herausforderungen </a:t>
            </a:r>
            <a:endParaRPr lang="de-DE" sz="2000" dirty="0" smtClean="0">
              <a:solidFill>
                <a:srgbClr val="000000"/>
              </a:solidFill>
            </a:endParaRPr>
          </a:p>
          <a:p>
            <a:pPr>
              <a:lnSpc>
                <a:spcPct val="150000"/>
              </a:lnSpc>
            </a:pPr>
            <a:r>
              <a:rPr lang="de-DE" sz="2000" dirty="0" smtClean="0">
                <a:solidFill>
                  <a:srgbClr val="000000"/>
                </a:solidFill>
              </a:rPr>
              <a:t>mit </a:t>
            </a:r>
            <a:r>
              <a:rPr lang="de-DE" sz="2000" dirty="0">
                <a:solidFill>
                  <a:srgbClr val="000000"/>
                </a:solidFill>
              </a:rPr>
              <a:t>sich bringt </a:t>
            </a:r>
            <a:r>
              <a:rPr lang="de-DE" sz="2000" dirty="0" smtClean="0">
                <a:solidFill>
                  <a:srgbClr val="000000"/>
                </a:solidFill>
              </a:rPr>
              <a:t>und </a:t>
            </a:r>
            <a:r>
              <a:rPr lang="de-DE" sz="2000" dirty="0">
                <a:solidFill>
                  <a:srgbClr val="000000"/>
                </a:solidFill>
              </a:rPr>
              <a:t>somit auch immer spannend bleibt.</a:t>
            </a:r>
          </a:p>
          <a:p>
            <a:pPr>
              <a:lnSpc>
                <a:spcPct val="150000"/>
              </a:lnSpc>
            </a:pPr>
            <a:endParaRPr lang="de-DE" sz="2000" dirty="0">
              <a:solidFill>
                <a:srgbClr val="000000"/>
              </a:solidFill>
            </a:endParaRPr>
          </a:p>
          <a:p>
            <a:pPr>
              <a:lnSpc>
                <a:spcPct val="150000"/>
              </a:lnSpc>
            </a:pPr>
            <a:r>
              <a:rPr lang="de-DE" sz="2000" dirty="0">
                <a:solidFill>
                  <a:srgbClr val="000000"/>
                </a:solidFill>
              </a:rPr>
              <a:t>Wir wünschen </a:t>
            </a:r>
            <a:r>
              <a:rPr lang="de-DE" sz="2000" dirty="0" smtClean="0">
                <a:solidFill>
                  <a:srgbClr val="000000"/>
                </a:solidFill>
              </a:rPr>
              <a:t>Ihnen viel </a:t>
            </a:r>
            <a:r>
              <a:rPr lang="de-DE" sz="2000" dirty="0">
                <a:solidFill>
                  <a:srgbClr val="000000"/>
                </a:solidFill>
              </a:rPr>
              <a:t>Freude, Erfolg und </a:t>
            </a:r>
          </a:p>
          <a:p>
            <a:pPr>
              <a:lnSpc>
                <a:spcPct val="150000"/>
              </a:lnSpc>
            </a:pPr>
            <a:r>
              <a:rPr lang="de-DE" sz="2000" dirty="0">
                <a:solidFill>
                  <a:srgbClr val="000000"/>
                </a:solidFill>
              </a:rPr>
              <a:t>Durchhaltevermögen auf diesem Weg!</a:t>
            </a:r>
          </a:p>
        </p:txBody>
      </p:sp>
    </p:spTree>
    <p:extLst>
      <p:ext uri="{BB962C8B-B14F-4D97-AF65-F5344CB8AC3E}">
        <p14:creationId xmlns:p14="http://schemas.microsoft.com/office/powerpoint/2010/main" val="120318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043608" y="1296343"/>
            <a:ext cx="3804247" cy="954107"/>
          </a:xfrm>
          <a:prstGeom prst="rect">
            <a:avLst/>
          </a:prstGeom>
          <a:noFill/>
        </p:spPr>
        <p:txBody>
          <a:bodyPr wrap="none" rtlCol="0">
            <a:spAutoFit/>
          </a:bodyPr>
          <a:lstStyle/>
          <a:p>
            <a:r>
              <a:rPr lang="de-DE" sz="2800" dirty="0">
                <a:solidFill>
                  <a:prstClr val="black"/>
                </a:solidFill>
              </a:rPr>
              <a:t>Lernen im Hinblick </a:t>
            </a:r>
          </a:p>
          <a:p>
            <a:r>
              <a:rPr lang="de-DE" sz="2800" dirty="0">
                <a:solidFill>
                  <a:prstClr val="black"/>
                </a:solidFill>
              </a:rPr>
              <a:t>auf  Kompetenzerwerb</a:t>
            </a:r>
          </a:p>
        </p:txBody>
      </p:sp>
      <p:sp>
        <p:nvSpPr>
          <p:cNvPr id="6" name="Textfeld 5"/>
          <p:cNvSpPr txBox="1"/>
          <p:nvPr/>
        </p:nvSpPr>
        <p:spPr>
          <a:xfrm>
            <a:off x="406542" y="1727230"/>
            <a:ext cx="2653290" cy="523220"/>
          </a:xfrm>
          <a:prstGeom prst="rect">
            <a:avLst/>
          </a:prstGeom>
          <a:noFill/>
        </p:spPr>
        <p:txBody>
          <a:bodyPr wrap="none" rtlCol="0">
            <a:spAutoFit/>
          </a:bodyPr>
          <a:lstStyle/>
          <a:p>
            <a:r>
              <a:rPr lang="de-DE" sz="2800" dirty="0">
                <a:solidFill>
                  <a:prstClr val="black"/>
                </a:solidFill>
              </a:rPr>
              <a:t>Das Kind im Blick</a:t>
            </a:r>
          </a:p>
        </p:txBody>
      </p:sp>
      <p:sp>
        <p:nvSpPr>
          <p:cNvPr id="7" name="Textfeld 6"/>
          <p:cNvSpPr txBox="1"/>
          <p:nvPr/>
        </p:nvSpPr>
        <p:spPr>
          <a:xfrm>
            <a:off x="1403648" y="5562072"/>
            <a:ext cx="6336704" cy="523220"/>
          </a:xfrm>
          <a:prstGeom prst="rect">
            <a:avLst/>
          </a:prstGeom>
          <a:noFill/>
        </p:spPr>
        <p:txBody>
          <a:bodyPr wrap="square" rtlCol="0">
            <a:spAutoFit/>
          </a:bodyPr>
          <a:lstStyle/>
          <a:p>
            <a:r>
              <a:rPr lang="de-DE" sz="2800" dirty="0">
                <a:solidFill>
                  <a:prstClr val="black"/>
                </a:solidFill>
              </a:rPr>
              <a:t>Grundschule als Lernort für </a:t>
            </a:r>
            <a:r>
              <a:rPr lang="de-DE" sz="2800" b="1" dirty="0">
                <a:solidFill>
                  <a:prstClr val="black"/>
                </a:solidFill>
              </a:rPr>
              <a:t>alle</a:t>
            </a:r>
            <a:r>
              <a:rPr lang="de-DE" sz="2800" dirty="0">
                <a:solidFill>
                  <a:prstClr val="black"/>
                </a:solidFill>
              </a:rPr>
              <a:t> Kinder</a:t>
            </a:r>
          </a:p>
        </p:txBody>
      </p:sp>
      <p:pic>
        <p:nvPicPr>
          <p:cNvPr id="3" name="Grafik 2"/>
          <p:cNvPicPr>
            <a:picLocks noChangeAspect="1"/>
          </p:cNvPicPr>
          <p:nvPr/>
        </p:nvPicPr>
        <p:blipFill>
          <a:blip r:embed="rId3"/>
          <a:stretch>
            <a:fillRect/>
          </a:stretch>
        </p:blipFill>
        <p:spPr>
          <a:xfrm>
            <a:off x="1187624" y="2420888"/>
            <a:ext cx="4793297" cy="2599820"/>
          </a:xfrm>
          <a:prstGeom prst="rect">
            <a:avLst/>
          </a:prstGeom>
        </p:spPr>
      </p:pic>
      <p:sp>
        <p:nvSpPr>
          <p:cNvPr id="5" name="Textfeld 4"/>
          <p:cNvSpPr txBox="1"/>
          <p:nvPr/>
        </p:nvSpPr>
        <p:spPr>
          <a:xfrm>
            <a:off x="5518415" y="4205845"/>
            <a:ext cx="2854634" cy="523220"/>
          </a:xfrm>
          <a:prstGeom prst="rect">
            <a:avLst/>
          </a:prstGeom>
          <a:noFill/>
        </p:spPr>
        <p:txBody>
          <a:bodyPr wrap="square" rtlCol="0">
            <a:spAutoFit/>
          </a:bodyPr>
          <a:lstStyle/>
          <a:p>
            <a:r>
              <a:rPr lang="de-DE" sz="1400" i="1" dirty="0">
                <a:solidFill>
                  <a:srgbClr val="000000"/>
                </a:solidFill>
              </a:rPr>
              <a:t>Alle Kinder sind verschieden -</a:t>
            </a:r>
          </a:p>
          <a:p>
            <a:r>
              <a:rPr lang="de-DE" sz="1400" i="1" dirty="0">
                <a:solidFill>
                  <a:srgbClr val="000000"/>
                </a:solidFill>
              </a:rPr>
              <a:t>und das vereint sie.</a:t>
            </a:r>
          </a:p>
        </p:txBody>
      </p:sp>
    </p:spTree>
    <p:extLst>
      <p:ext uri="{BB962C8B-B14F-4D97-AF65-F5344CB8AC3E}">
        <p14:creationId xmlns:p14="http://schemas.microsoft.com/office/powerpoint/2010/main" val="12574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3528" y="1196752"/>
            <a:ext cx="8424863" cy="4752975"/>
          </a:xfrm>
          <a:noFill/>
        </p:spPr>
        <p:txBody>
          <a:bodyPr/>
          <a:lstStyle/>
          <a:p>
            <a:pPr marL="0" indent="0" defTabSz="912813" eaLnBrk="1" hangingPunct="1">
              <a:buNone/>
            </a:pPr>
            <a:r>
              <a:rPr lang="de-DE" altLang="de-DE" sz="2000" dirty="0" smtClean="0">
                <a:latin typeface="Arial" charset="0"/>
              </a:rPr>
              <a:t>Der fachwissenschaftliche Blick auf die Lernprozesse:</a:t>
            </a:r>
            <a:endParaRPr lang="de-DE" altLang="de-DE" sz="2000" dirty="0">
              <a:latin typeface="Arial" charset="0"/>
            </a:endParaRPr>
          </a:p>
          <a:p>
            <a:pPr marL="0" indent="0" defTabSz="912813" eaLnBrk="1" hangingPunct="1">
              <a:buNone/>
            </a:pPr>
            <a:endParaRPr lang="de-DE" altLang="de-DE" sz="2000" dirty="0" smtClean="0">
              <a:latin typeface="Arial" charset="0"/>
            </a:endParaRPr>
          </a:p>
          <a:p>
            <a:pPr defTabSz="912813" eaLnBrk="1" hangingPunct="1">
              <a:buFont typeface="Wingdings" panose="05000000000000000000" pitchFamily="2" charset="2"/>
              <a:buChar char="Ø"/>
            </a:pPr>
            <a:r>
              <a:rPr lang="de-DE" altLang="de-DE" sz="2000" b="1" dirty="0" smtClean="0">
                <a:latin typeface="Arial" charset="0"/>
              </a:rPr>
              <a:t>Wie </a:t>
            </a:r>
            <a:r>
              <a:rPr lang="de-DE" altLang="de-DE" sz="2000" b="1" dirty="0">
                <a:latin typeface="Arial" charset="0"/>
              </a:rPr>
              <a:t>lernen Kinder</a:t>
            </a:r>
            <a:r>
              <a:rPr lang="de-DE" altLang="de-DE" sz="2000" b="1" dirty="0" smtClean="0">
                <a:latin typeface="Arial" charset="0"/>
              </a:rPr>
              <a:t>?</a:t>
            </a:r>
          </a:p>
          <a:p>
            <a:pPr defTabSz="912813" eaLnBrk="1" hangingPunct="1">
              <a:buFont typeface="Wingdings" panose="05000000000000000000" pitchFamily="2" charset="2"/>
              <a:buChar char="Ø"/>
            </a:pPr>
            <a:endParaRPr lang="de-DE" altLang="de-DE" sz="2000" b="1" dirty="0" smtClean="0">
              <a:latin typeface="Arial" charset="0"/>
            </a:endParaRPr>
          </a:p>
          <a:p>
            <a:pPr defTabSz="912813" eaLnBrk="1" hangingPunct="1">
              <a:buFont typeface="Arial" panose="020B0604020202020204" pitchFamily="34" charset="0"/>
              <a:buChar char="•"/>
            </a:pPr>
            <a:r>
              <a:rPr lang="de-DE" altLang="de-DE" sz="2000" dirty="0" smtClean="0"/>
              <a:t>Lernen durch individuelle Informationsverarbeitung</a:t>
            </a:r>
          </a:p>
          <a:p>
            <a:pPr defTabSz="912813" eaLnBrk="1" hangingPunct="1">
              <a:buFont typeface="Arial" panose="020B0604020202020204" pitchFamily="34" charset="0"/>
              <a:buChar char="•"/>
            </a:pPr>
            <a:endParaRPr lang="de-DE" altLang="de-DE" sz="2000" dirty="0"/>
          </a:p>
          <a:p>
            <a:pPr defTabSz="912813" eaLnBrk="1" hangingPunct="1">
              <a:buFont typeface="Arial" panose="020B0604020202020204" pitchFamily="34" charset="0"/>
              <a:buChar char="•"/>
            </a:pPr>
            <a:r>
              <a:rPr lang="de-DE" altLang="de-DE" sz="2000" dirty="0" smtClean="0">
                <a:latin typeface="Arial" charset="0"/>
              </a:rPr>
              <a:t>Lernen durch soziale Interaktion und im Dialog</a:t>
            </a:r>
          </a:p>
          <a:p>
            <a:pPr defTabSz="912813" eaLnBrk="1" hangingPunct="1">
              <a:buFont typeface="Arial" panose="020B0604020202020204" pitchFamily="34" charset="0"/>
              <a:buChar char="•"/>
            </a:pPr>
            <a:endParaRPr lang="de-DE" altLang="de-DE" sz="2000" dirty="0">
              <a:latin typeface="Arial" charset="0"/>
            </a:endParaRPr>
          </a:p>
          <a:p>
            <a:pPr marL="0" indent="0" defTabSz="912813" eaLnBrk="1" hangingPunct="1">
              <a:lnSpc>
                <a:spcPct val="150000"/>
              </a:lnSpc>
              <a:buNone/>
            </a:pPr>
            <a:r>
              <a:rPr lang="de-DE" altLang="de-DE" sz="2000" dirty="0" smtClean="0">
                <a:latin typeface="Arial" charset="0"/>
              </a:rPr>
              <a:t>Die Kombination individueller Konzepte mit kooperativen und kommunikativen Phasen bildet die Basis für nachhaltige </a:t>
            </a:r>
            <a:r>
              <a:rPr lang="de-DE" altLang="de-DE" sz="2000" dirty="0" err="1" smtClean="0">
                <a:latin typeface="Arial" charset="0"/>
              </a:rPr>
              <a:t>Verstehensprozesse</a:t>
            </a:r>
            <a:r>
              <a:rPr lang="de-DE" altLang="de-DE" sz="2000" dirty="0" smtClean="0">
                <a:latin typeface="Arial" charset="0"/>
              </a:rPr>
              <a:t>.</a:t>
            </a:r>
          </a:p>
          <a:p>
            <a:pPr marL="0" indent="0" defTabSz="912813" eaLnBrk="1" hangingPunct="1">
              <a:buNone/>
            </a:pPr>
            <a:endParaRPr lang="de-DE" altLang="de-DE" sz="2000" i="1" dirty="0">
              <a:latin typeface="Arial" charset="0"/>
            </a:endParaRPr>
          </a:p>
          <a:p>
            <a:pPr marL="0" indent="0" defTabSz="912813" eaLnBrk="1" hangingPunct="1">
              <a:buNone/>
            </a:pPr>
            <a:endParaRPr lang="de-DE" altLang="de-DE" dirty="0">
              <a:latin typeface="Arial" charset="0"/>
            </a:endParaRPr>
          </a:p>
          <a:p>
            <a:pPr marL="0" indent="0" defTabSz="912813" eaLnBrk="1" hangingPunct="1">
              <a:buNone/>
            </a:pPr>
            <a:endParaRPr lang="de-DE" altLang="de-DE" dirty="0">
              <a:latin typeface="Arial" charset="0"/>
            </a:endParaRPr>
          </a:p>
          <a:p>
            <a:pPr marL="0" indent="0" defTabSz="912813" eaLnBrk="1" hangingPunct="1">
              <a:buNone/>
            </a:pPr>
            <a:endParaRPr lang="de-DE" altLang="de-DE" dirty="0">
              <a:latin typeface="Arial" charset="0"/>
            </a:endParaRPr>
          </a:p>
        </p:txBody>
      </p:sp>
      <p:sp>
        <p:nvSpPr>
          <p:cNvPr id="5" name="Textfeld 4"/>
          <p:cNvSpPr txBox="1"/>
          <p:nvPr/>
        </p:nvSpPr>
        <p:spPr>
          <a:xfrm>
            <a:off x="2627784" y="278105"/>
            <a:ext cx="4032449" cy="523220"/>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de-DE"/>
            </a:defPPr>
            <a:lvl1pPr defTabSz="449263" fontAlgn="base">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marL="742950" indent="-285750" defTabSz="449263" eaLnBrk="0" fontAlgn="base" hangingPunct="0">
              <a:spcBef>
                <a:spcPts val="5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000000"/>
                </a:solidFill>
                <a:latin typeface="Arial" charset="0"/>
                <a:ea typeface="Microsoft YaHei" charset="-122"/>
                <a:cs typeface="Arial" charset="0"/>
              </a:defRPr>
            </a:lvl2pPr>
            <a:lvl3pPr marL="1143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Microsoft YaHei" charset="-122"/>
                <a:cs typeface="Arial" charset="0"/>
              </a:defRPr>
            </a:lvl3pPr>
            <a:lvl4pPr marL="1600200" indent="-228600" defTabSz="449263" eaLnBrk="0" fontAlgn="base" hangingPunct="0">
              <a:spcBef>
                <a:spcPts val="4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Microsoft YaHei" charset="-122"/>
                <a:cs typeface="Arial" charset="0"/>
              </a:defRPr>
            </a:lvl4pPr>
            <a:lvl5pPr marL="20574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9pPr>
          </a:lstStyle>
          <a:p>
            <a:r>
              <a:rPr lang="de-DE" dirty="0"/>
              <a:t>Inhalte des Basismoduls</a:t>
            </a:r>
          </a:p>
        </p:txBody>
      </p:sp>
      <p:pic>
        <p:nvPicPr>
          <p:cNvPr id="6" name="Picture 2" descr="J:\3-32\Lern- und Entwicklungsschritte im Blick\(3) work-flow\Praxismodul\BilderPraxismodul\neu\Kind denkt mit Denkbl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918" y="836712"/>
            <a:ext cx="122770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3-32\Lern- und Entwicklungsschritte im Blick\(3) work-flow\Praxismodul\BilderPraxismodul\neu\Kinder unterhalten si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619" y="2996952"/>
            <a:ext cx="1547444" cy="939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J:\3-32\Lern- und Entwicklungsschritte im Blick\(3) work-flow\Praxismodul\BilderPraxismodul\neu\Lehrer und Kind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4862" y="4725144"/>
            <a:ext cx="1431168" cy="134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3528" y="1196752"/>
            <a:ext cx="8424863" cy="4752975"/>
          </a:xfrm>
          <a:noFill/>
        </p:spPr>
        <p:txBody>
          <a:bodyPr/>
          <a:lstStyle/>
          <a:p>
            <a:pPr defTabSz="912813" eaLnBrk="1" hangingPunct="1">
              <a:buFont typeface="Wingdings" panose="05000000000000000000" pitchFamily="2" charset="2"/>
              <a:buChar char="Ø"/>
            </a:pPr>
            <a:r>
              <a:rPr lang="de-DE" altLang="de-DE" sz="2000" b="1" dirty="0" smtClean="0"/>
              <a:t>Was ist grundlegend für erfolgreiches Lernen?</a:t>
            </a:r>
          </a:p>
          <a:p>
            <a:pPr defTabSz="912813" eaLnBrk="1" hangingPunct="1">
              <a:buFont typeface="Wingdings" panose="05000000000000000000" pitchFamily="2" charset="2"/>
              <a:buChar char="Ø"/>
            </a:pPr>
            <a:endParaRPr lang="de-DE" altLang="de-DE" sz="2000" b="1" dirty="0"/>
          </a:p>
          <a:p>
            <a:pPr defTabSz="912813" eaLnBrk="1" hangingPunct="1">
              <a:lnSpc>
                <a:spcPct val="150000"/>
              </a:lnSpc>
              <a:buFont typeface="Arial" panose="020B0604020202020204" pitchFamily="34" charset="0"/>
              <a:buChar char="•"/>
            </a:pPr>
            <a:r>
              <a:rPr lang="de-DE" altLang="de-DE" sz="2000" dirty="0"/>
              <a:t>E</a:t>
            </a:r>
            <a:r>
              <a:rPr lang="de-DE" altLang="de-DE" sz="2000" dirty="0" smtClean="0"/>
              <a:t>in </a:t>
            </a:r>
            <a:r>
              <a:rPr lang="de-DE" altLang="de-DE" sz="2000" dirty="0" smtClean="0"/>
              <a:t>positives Klassenklima</a:t>
            </a:r>
          </a:p>
          <a:p>
            <a:pPr defTabSz="912813" eaLnBrk="1" hangingPunct="1">
              <a:lnSpc>
                <a:spcPct val="150000"/>
              </a:lnSpc>
              <a:buFont typeface="Arial" panose="020B0604020202020204" pitchFamily="34" charset="0"/>
              <a:buChar char="•"/>
            </a:pPr>
            <a:r>
              <a:rPr lang="de-DE" altLang="de-DE" sz="2000" dirty="0"/>
              <a:t>E</a:t>
            </a:r>
            <a:r>
              <a:rPr lang="de-DE" altLang="de-DE" sz="2000" dirty="0" smtClean="0"/>
              <a:t>ine </a:t>
            </a:r>
            <a:r>
              <a:rPr lang="de-DE" altLang="de-DE" sz="2000" dirty="0" smtClean="0"/>
              <a:t>vertrauensvolle Zusammenarbeit mit den Eltern</a:t>
            </a:r>
          </a:p>
          <a:p>
            <a:pPr defTabSz="912813" eaLnBrk="1" hangingPunct="1">
              <a:lnSpc>
                <a:spcPct val="150000"/>
              </a:lnSpc>
              <a:buFont typeface="Arial" panose="020B0604020202020204" pitchFamily="34" charset="0"/>
              <a:buChar char="•"/>
            </a:pPr>
            <a:r>
              <a:rPr lang="de-DE" altLang="de-DE" sz="2000" dirty="0"/>
              <a:t>H</a:t>
            </a:r>
            <a:r>
              <a:rPr lang="de-DE" altLang="de-DE" sz="2000" dirty="0" smtClean="0"/>
              <a:t>ohe </a:t>
            </a:r>
            <a:r>
              <a:rPr lang="de-DE" altLang="de-DE" sz="2000" dirty="0"/>
              <a:t>Eigenverantwortlichkeit der Schülerinnen und </a:t>
            </a:r>
            <a:r>
              <a:rPr lang="de-DE" altLang="de-DE" sz="2000" dirty="0" smtClean="0"/>
              <a:t>Schüler </a:t>
            </a:r>
          </a:p>
          <a:p>
            <a:pPr marL="0" indent="0" defTabSz="912813" eaLnBrk="1" hangingPunct="1">
              <a:lnSpc>
                <a:spcPct val="150000"/>
              </a:lnSpc>
              <a:buNone/>
            </a:pPr>
            <a:r>
              <a:rPr lang="de-DE" altLang="de-DE" sz="2000" dirty="0"/>
              <a:t> </a:t>
            </a:r>
            <a:r>
              <a:rPr lang="de-DE" altLang="de-DE" sz="2000" dirty="0" smtClean="0"/>
              <a:t>   auf der Grundlage geeigneter Lernstrategien</a:t>
            </a:r>
          </a:p>
          <a:p>
            <a:pPr defTabSz="912813" eaLnBrk="1" hangingPunct="1">
              <a:lnSpc>
                <a:spcPct val="150000"/>
              </a:lnSpc>
              <a:buFont typeface="Arial" panose="020B0604020202020204" pitchFamily="34" charset="0"/>
              <a:buChar char="•"/>
            </a:pPr>
            <a:r>
              <a:rPr lang="de-DE" altLang="de-DE" sz="2000" dirty="0"/>
              <a:t>A</a:t>
            </a:r>
            <a:r>
              <a:rPr lang="de-DE" altLang="de-DE" sz="2000" dirty="0" smtClean="0"/>
              <a:t>nregende </a:t>
            </a:r>
            <a:r>
              <a:rPr lang="de-DE" altLang="de-DE" sz="2000" dirty="0" smtClean="0"/>
              <a:t>und herausfordernde Umgebung mit inhaltlichen</a:t>
            </a:r>
          </a:p>
          <a:p>
            <a:pPr marL="0" indent="0" defTabSz="912813" eaLnBrk="1" hangingPunct="1">
              <a:lnSpc>
                <a:spcPct val="150000"/>
              </a:lnSpc>
              <a:buNone/>
            </a:pPr>
            <a:r>
              <a:rPr lang="de-DE" altLang="de-DE" sz="2000" dirty="0" smtClean="0"/>
              <a:t>    und konstruktiven Impulsen  </a:t>
            </a:r>
            <a:endParaRPr lang="de-DE" altLang="de-DE" sz="2000" dirty="0"/>
          </a:p>
          <a:p>
            <a:pPr marL="0" indent="0" defTabSz="912813" eaLnBrk="1" hangingPunct="1">
              <a:buNone/>
            </a:pPr>
            <a:endParaRPr lang="de-DE" altLang="de-DE" dirty="0">
              <a:latin typeface="Arial" charset="0"/>
            </a:endParaRPr>
          </a:p>
          <a:p>
            <a:pPr marL="0" indent="0" defTabSz="912813" eaLnBrk="1" hangingPunct="1">
              <a:buNone/>
            </a:pPr>
            <a:endParaRPr lang="de-DE" altLang="de-DE" dirty="0">
              <a:latin typeface="Arial" charset="0"/>
            </a:endParaRPr>
          </a:p>
          <a:p>
            <a:pPr marL="0" indent="0" defTabSz="912813" eaLnBrk="1" hangingPunct="1">
              <a:buNone/>
            </a:pPr>
            <a:endParaRPr lang="de-DE" altLang="de-DE" dirty="0">
              <a:latin typeface="Arial" charset="0"/>
            </a:endParaRPr>
          </a:p>
        </p:txBody>
      </p:sp>
      <p:sp>
        <p:nvSpPr>
          <p:cNvPr id="5" name="Textfeld 4"/>
          <p:cNvSpPr txBox="1"/>
          <p:nvPr/>
        </p:nvSpPr>
        <p:spPr>
          <a:xfrm>
            <a:off x="2627784" y="278105"/>
            <a:ext cx="4032449" cy="523220"/>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de-DE"/>
            </a:defPPr>
            <a:lvl1pPr defTabSz="449263" fontAlgn="base">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marL="742950" indent="-285750" defTabSz="449263" eaLnBrk="0" fontAlgn="base" hangingPunct="0">
              <a:spcBef>
                <a:spcPts val="5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000000"/>
                </a:solidFill>
                <a:latin typeface="Arial" charset="0"/>
                <a:ea typeface="Microsoft YaHei" charset="-122"/>
                <a:cs typeface="Arial" charset="0"/>
              </a:defRPr>
            </a:lvl2pPr>
            <a:lvl3pPr marL="1143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Microsoft YaHei" charset="-122"/>
                <a:cs typeface="Arial" charset="0"/>
              </a:defRPr>
            </a:lvl3pPr>
            <a:lvl4pPr marL="1600200" indent="-228600" defTabSz="449263" eaLnBrk="0" fontAlgn="base" hangingPunct="0">
              <a:spcBef>
                <a:spcPts val="4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Microsoft YaHei" charset="-122"/>
                <a:cs typeface="Arial" charset="0"/>
              </a:defRPr>
            </a:lvl4pPr>
            <a:lvl5pPr marL="20574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9pPr>
          </a:lstStyle>
          <a:p>
            <a:r>
              <a:rPr lang="de-DE" dirty="0"/>
              <a:t>Inhalte des Basismoduls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39" y="4581128"/>
            <a:ext cx="1833725" cy="146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63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96211" y="1092757"/>
            <a:ext cx="8424863" cy="4968999"/>
          </a:xfrm>
          <a:noFill/>
        </p:spPr>
        <p:txBody>
          <a:bodyPr/>
          <a:lstStyle/>
          <a:p>
            <a:pPr defTabSz="912813" eaLnBrk="1" hangingPunct="1">
              <a:buFont typeface="Wingdings" panose="05000000000000000000" pitchFamily="2" charset="2"/>
              <a:buChar char="Ø"/>
            </a:pPr>
            <a:r>
              <a:rPr lang="de-DE" altLang="de-DE" sz="2000" b="1" dirty="0" smtClean="0"/>
              <a:t>Was ist grundlegend für erfolgreiches Lernen?</a:t>
            </a:r>
          </a:p>
          <a:p>
            <a:pPr defTabSz="912813" eaLnBrk="1" hangingPunct="1">
              <a:buFont typeface="Wingdings" panose="05000000000000000000" pitchFamily="2" charset="2"/>
              <a:buChar char="Ø"/>
            </a:pPr>
            <a:endParaRPr lang="de-DE" altLang="de-DE" sz="2000" b="1" dirty="0"/>
          </a:p>
          <a:p>
            <a:pPr defTabSz="912813" eaLnBrk="1" hangingPunct="1">
              <a:lnSpc>
                <a:spcPct val="150000"/>
              </a:lnSpc>
              <a:buFont typeface="Arial" panose="020B0604020202020204" pitchFamily="34" charset="0"/>
              <a:buChar char="•"/>
            </a:pPr>
            <a:r>
              <a:rPr lang="de-DE" altLang="de-DE" sz="2000" dirty="0"/>
              <a:t>P</a:t>
            </a:r>
            <a:r>
              <a:rPr lang="de-DE" altLang="de-DE" sz="2000" dirty="0" smtClean="0"/>
              <a:t>rofessionelle </a:t>
            </a:r>
            <a:r>
              <a:rPr lang="de-DE" altLang="de-DE" sz="2000" dirty="0" smtClean="0"/>
              <a:t>Lehrkräfte</a:t>
            </a:r>
          </a:p>
          <a:p>
            <a:pPr defTabSz="912813" eaLnBrk="1" hangingPunct="1">
              <a:lnSpc>
                <a:spcPct val="150000"/>
              </a:lnSpc>
              <a:buFont typeface="Arial" panose="020B0604020202020204" pitchFamily="34" charset="0"/>
              <a:buChar char="•"/>
            </a:pPr>
            <a:endParaRPr lang="de-DE" altLang="de-DE" sz="2000" dirty="0" smtClean="0"/>
          </a:p>
          <a:p>
            <a:pPr defTabSz="912813" eaLnBrk="1" hangingPunct="1">
              <a:lnSpc>
                <a:spcPct val="150000"/>
              </a:lnSpc>
              <a:buFont typeface="Arial" panose="020B0604020202020204" pitchFamily="34" charset="0"/>
              <a:buChar char="•"/>
            </a:pPr>
            <a:r>
              <a:rPr lang="de-DE" sz="2000" dirty="0"/>
              <a:t>F</a:t>
            </a:r>
            <a:r>
              <a:rPr lang="de-DE" sz="2000" dirty="0" smtClean="0"/>
              <a:t>lexibler </a:t>
            </a:r>
            <a:r>
              <a:rPr lang="de-DE" sz="2000" dirty="0"/>
              <a:t>Einsatz von verschiedenen Unterrichtskonzepten und </a:t>
            </a:r>
            <a:r>
              <a:rPr lang="de-DE" sz="2000" dirty="0" smtClean="0"/>
              <a:t>Lernformen</a:t>
            </a:r>
          </a:p>
          <a:p>
            <a:pPr defTabSz="912813" eaLnBrk="1" hangingPunct="1">
              <a:lnSpc>
                <a:spcPct val="150000"/>
              </a:lnSpc>
              <a:buFont typeface="Arial" panose="020B0604020202020204" pitchFamily="34" charset="0"/>
              <a:buChar char="•"/>
            </a:pPr>
            <a:endParaRPr lang="de-DE" sz="2000" dirty="0" smtClean="0"/>
          </a:p>
          <a:p>
            <a:pPr defTabSz="912813" eaLnBrk="1" hangingPunct="1">
              <a:lnSpc>
                <a:spcPct val="150000"/>
              </a:lnSpc>
              <a:buFont typeface="Arial" panose="020B0604020202020204" pitchFamily="34" charset="0"/>
              <a:buChar char="•"/>
            </a:pPr>
            <a:r>
              <a:rPr lang="de-DE" altLang="de-DE" sz="2000" dirty="0"/>
              <a:t>S</a:t>
            </a:r>
            <a:r>
              <a:rPr lang="de-DE" altLang="de-DE" sz="2000" dirty="0" smtClean="0"/>
              <a:t>trukturierte </a:t>
            </a:r>
            <a:r>
              <a:rPr lang="de-DE" altLang="de-DE" sz="2000" dirty="0" smtClean="0"/>
              <a:t>und kontinuierliche Lernbegleitung</a:t>
            </a:r>
          </a:p>
          <a:p>
            <a:pPr defTabSz="912813" eaLnBrk="1" hangingPunct="1">
              <a:lnSpc>
                <a:spcPct val="150000"/>
              </a:lnSpc>
              <a:buFont typeface="Arial" panose="020B0604020202020204" pitchFamily="34" charset="0"/>
              <a:buChar char="•"/>
            </a:pPr>
            <a:endParaRPr lang="de-DE" altLang="de-DE" sz="2000" dirty="0" smtClean="0"/>
          </a:p>
          <a:p>
            <a:pPr defTabSz="912813" eaLnBrk="1" hangingPunct="1">
              <a:lnSpc>
                <a:spcPct val="150000"/>
              </a:lnSpc>
              <a:buFont typeface="Arial" panose="020B0604020202020204" pitchFamily="34" charset="0"/>
              <a:buChar char="•"/>
            </a:pPr>
            <a:r>
              <a:rPr lang="de-DE" altLang="de-DE" sz="2000" dirty="0"/>
              <a:t>E</a:t>
            </a:r>
            <a:r>
              <a:rPr lang="de-DE" altLang="de-DE" sz="2000" dirty="0" smtClean="0"/>
              <a:t>in </a:t>
            </a:r>
            <a:r>
              <a:rPr lang="de-DE" altLang="de-DE" sz="2000" dirty="0" smtClean="0"/>
              <a:t>konstruktiver Umgang mit individuellen Lernwegen</a:t>
            </a:r>
          </a:p>
          <a:p>
            <a:pPr marL="0" indent="0" defTabSz="912813" eaLnBrk="1" hangingPunct="1">
              <a:buNone/>
            </a:pPr>
            <a:endParaRPr lang="de-DE" altLang="de-DE" dirty="0">
              <a:latin typeface="Arial" charset="0"/>
            </a:endParaRPr>
          </a:p>
          <a:p>
            <a:pPr marL="0" indent="0" defTabSz="912813" eaLnBrk="1" hangingPunct="1">
              <a:buNone/>
            </a:pPr>
            <a:endParaRPr lang="de-DE" altLang="de-DE" dirty="0">
              <a:latin typeface="Arial" charset="0"/>
            </a:endParaRPr>
          </a:p>
          <a:p>
            <a:pPr marL="0" indent="0" defTabSz="912813" eaLnBrk="1" hangingPunct="1">
              <a:buNone/>
            </a:pPr>
            <a:endParaRPr lang="de-DE" altLang="de-DE" dirty="0">
              <a:latin typeface="Arial" charset="0"/>
            </a:endParaRPr>
          </a:p>
        </p:txBody>
      </p:sp>
      <p:sp>
        <p:nvSpPr>
          <p:cNvPr id="5" name="Textfeld 4"/>
          <p:cNvSpPr txBox="1"/>
          <p:nvPr/>
        </p:nvSpPr>
        <p:spPr>
          <a:xfrm>
            <a:off x="2627784" y="278105"/>
            <a:ext cx="4032449" cy="523220"/>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de-DE"/>
            </a:defPPr>
            <a:lvl1pPr defTabSz="449263" fontAlgn="base">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marL="742950" indent="-285750" defTabSz="449263" eaLnBrk="0" fontAlgn="base" hangingPunct="0">
              <a:spcBef>
                <a:spcPts val="5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000000"/>
                </a:solidFill>
                <a:latin typeface="Arial" charset="0"/>
                <a:ea typeface="Microsoft YaHei" charset="-122"/>
                <a:cs typeface="Arial" charset="0"/>
              </a:defRPr>
            </a:lvl2pPr>
            <a:lvl3pPr marL="1143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Microsoft YaHei" charset="-122"/>
                <a:cs typeface="Arial" charset="0"/>
              </a:defRPr>
            </a:lvl3pPr>
            <a:lvl4pPr marL="1600200" indent="-228600" defTabSz="449263" eaLnBrk="0" fontAlgn="base" hangingPunct="0">
              <a:spcBef>
                <a:spcPts val="4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Microsoft YaHei" charset="-122"/>
                <a:cs typeface="Arial" charset="0"/>
              </a:defRPr>
            </a:lvl4pPr>
            <a:lvl5pPr marL="20574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9pPr>
          </a:lstStyle>
          <a:p>
            <a:r>
              <a:rPr lang="de-DE" dirty="0"/>
              <a:t>Inhalte des Basismoduls</a:t>
            </a:r>
          </a:p>
        </p:txBody>
      </p:sp>
      <p:pic>
        <p:nvPicPr>
          <p:cNvPr id="6" name="Picture 2" descr="J:\3-32\Lern- und Entwicklungsschritte im Blick\(3) work-flow\Praxismodul\BilderPraxismodul\neu\Jongle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484784"/>
            <a:ext cx="89807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3-32\Lern- und Entwicklungsschritte im Blick\(3) work-flow\Praxismodul\BilderPraxismodul\neu\Lehrer und Kin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3068960"/>
            <a:ext cx="980722" cy="9245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3-32\Lern- und Entwicklungsschritte im Blick\(3) work-flow\Praxismodul\BilderPraxismodul\neu\coach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9155" y="3861048"/>
            <a:ext cx="1002156" cy="10958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2323" y="4823328"/>
            <a:ext cx="1169385" cy="122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1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1547664" y="155679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9" name="Rectangle 12"/>
          <p:cNvSpPr>
            <a:spLocks noChangeArrowheads="1"/>
          </p:cNvSpPr>
          <p:nvPr/>
        </p:nvSpPr>
        <p:spPr bwMode="auto">
          <a:xfrm>
            <a:off x="1547664" y="229021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0" name="Rectangle 14"/>
          <p:cNvSpPr>
            <a:spLocks noChangeArrowheads="1"/>
          </p:cNvSpPr>
          <p:nvPr/>
        </p:nvSpPr>
        <p:spPr bwMode="auto">
          <a:xfrm>
            <a:off x="1547664" y="323319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1" name="Rectangle 16"/>
          <p:cNvSpPr>
            <a:spLocks noChangeArrowheads="1"/>
          </p:cNvSpPr>
          <p:nvPr/>
        </p:nvSpPr>
        <p:spPr bwMode="auto">
          <a:xfrm>
            <a:off x="1547664" y="405234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2" name="Rectangle 18"/>
          <p:cNvSpPr>
            <a:spLocks noChangeArrowheads="1"/>
          </p:cNvSpPr>
          <p:nvPr/>
        </p:nvSpPr>
        <p:spPr bwMode="auto">
          <a:xfrm>
            <a:off x="1547664" y="50429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solidFill>
                <a:srgbClr val="000000"/>
              </a:solidFill>
            </a:endParaRPr>
          </a:p>
        </p:txBody>
      </p:sp>
      <p:sp>
        <p:nvSpPr>
          <p:cNvPr id="21" name="Textfeld 20"/>
          <p:cNvSpPr txBox="1"/>
          <p:nvPr/>
        </p:nvSpPr>
        <p:spPr>
          <a:xfrm>
            <a:off x="2922243" y="260646"/>
            <a:ext cx="3011341" cy="523220"/>
          </a:xfrm>
          <a:prstGeom prst="rect">
            <a:avLst/>
          </a:prstGeo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de-DE"/>
            </a:defPPr>
            <a:lvl1pPr defTabSz="449263" fontAlgn="base">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FFFFFF"/>
                </a:solidFill>
                <a:latin typeface="Arial Narrow" pitchFamily="32" charset="0"/>
                <a:ea typeface="Microsoft YaHei" charset="-122"/>
                <a:cs typeface="Arial" charset="0"/>
              </a:defRPr>
            </a:lvl1pPr>
            <a:lvl2pPr marL="742950" indent="-285750" defTabSz="449263" eaLnBrk="0" fontAlgn="base" hangingPunct="0">
              <a:spcBef>
                <a:spcPts val="5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000000"/>
                </a:solidFill>
                <a:latin typeface="Arial" charset="0"/>
                <a:ea typeface="Microsoft YaHei" charset="-122"/>
                <a:cs typeface="Arial" charset="0"/>
              </a:defRPr>
            </a:lvl2pPr>
            <a:lvl3pPr marL="1143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Microsoft YaHei" charset="-122"/>
                <a:cs typeface="Arial" charset="0"/>
              </a:defRPr>
            </a:lvl3pPr>
            <a:lvl4pPr marL="1600200" indent="-228600" defTabSz="449263" eaLnBrk="0" fontAlgn="base" hangingPunct="0">
              <a:spcBef>
                <a:spcPts val="4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Microsoft YaHei" charset="-122"/>
                <a:cs typeface="Arial" charset="0"/>
              </a:defRPr>
            </a:lvl4pPr>
            <a:lvl5pPr marL="20574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charset="0"/>
                <a:ea typeface="Microsoft YaHei" charset="-122"/>
                <a:cs typeface="Arial" charset="0"/>
              </a:defRPr>
            </a:lvl9pPr>
          </a:lstStyle>
          <a:p>
            <a:r>
              <a:rPr lang="de-DE" dirty="0"/>
              <a:t>Zusammenfassung</a:t>
            </a:r>
          </a:p>
        </p:txBody>
      </p:sp>
      <p:pic>
        <p:nvPicPr>
          <p:cNvPr id="22" name="Grafik 2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68760"/>
            <a:ext cx="7344816" cy="4696485"/>
          </a:xfrm>
          <a:prstGeom prst="rect">
            <a:avLst/>
          </a:prstGeom>
          <a:noFill/>
        </p:spPr>
      </p:pic>
    </p:spTree>
    <p:extLst>
      <p:ext uri="{BB962C8B-B14F-4D97-AF65-F5344CB8AC3E}">
        <p14:creationId xmlns:p14="http://schemas.microsoft.com/office/powerpoint/2010/main" val="1125859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rotWithShape="1">
          <a:blip r:embed="rId3" cstate="print">
            <a:extLst>
              <a:ext uri="{28A0092B-C50C-407E-A947-70E740481C1C}">
                <a14:useLocalDpi xmlns:a14="http://schemas.microsoft.com/office/drawing/2010/main" val="0"/>
              </a:ext>
            </a:extLst>
          </a:blip>
          <a:srcRect l="19827" t="19759" r="17672" b="21271"/>
          <a:stretch/>
        </p:blipFill>
        <p:spPr bwMode="auto">
          <a:xfrm>
            <a:off x="1187624" y="1875790"/>
            <a:ext cx="6840760" cy="4433530"/>
          </a:xfrm>
          <a:prstGeom prst="rect">
            <a:avLst/>
          </a:prstGeom>
          <a:ln>
            <a:noFill/>
          </a:ln>
          <a:extLst>
            <a:ext uri="{53640926-AAD7-44D8-BBD7-CCE9431645EC}">
              <a14:shadowObscured xmlns:a14="http://schemas.microsoft.com/office/drawing/2010/main"/>
            </a:ext>
          </a:extLst>
        </p:spPr>
      </p:pic>
      <p:sp>
        <p:nvSpPr>
          <p:cNvPr id="5" name="Textfeld 4"/>
          <p:cNvSpPr txBox="1"/>
          <p:nvPr/>
        </p:nvSpPr>
        <p:spPr>
          <a:xfrm>
            <a:off x="283743" y="980728"/>
            <a:ext cx="8648521" cy="923330"/>
          </a:xfrm>
          <a:prstGeom prst="rect">
            <a:avLst/>
          </a:prstGeom>
          <a:noFill/>
        </p:spPr>
        <p:txBody>
          <a:bodyPr wrap="none" rtlCol="0">
            <a:spAutoFit/>
          </a:bodyPr>
          <a:lstStyle/>
          <a:p>
            <a:pPr>
              <a:lnSpc>
                <a:spcPct val="150000"/>
              </a:lnSpc>
            </a:pPr>
            <a:r>
              <a:rPr lang="de-DE" dirty="0">
                <a:solidFill>
                  <a:srgbClr val="000000"/>
                </a:solidFill>
              </a:rPr>
              <a:t>Eine Grundschule als Lernort für alle Kinder hält die gesamte Schule in Bewegung.</a:t>
            </a:r>
          </a:p>
          <a:p>
            <a:pPr>
              <a:lnSpc>
                <a:spcPct val="150000"/>
              </a:lnSpc>
            </a:pPr>
            <a:r>
              <a:rPr lang="de-DE" dirty="0">
                <a:solidFill>
                  <a:srgbClr val="000000"/>
                </a:solidFill>
              </a:rPr>
              <a:t>Alle am Schulleben Beteiligten gestalten gemeinsam Schulentwicklung.</a:t>
            </a:r>
          </a:p>
        </p:txBody>
      </p:sp>
      <p:sp>
        <p:nvSpPr>
          <p:cNvPr id="6" name="Titel 1"/>
          <p:cNvSpPr>
            <a:spLocks noGrp="1"/>
          </p:cNvSpPr>
          <p:nvPr>
            <p:ph type="title"/>
          </p:nvPr>
        </p:nvSpPr>
        <p:spPr>
          <a:xfrm>
            <a:off x="2339752" y="260648"/>
            <a:ext cx="4824536" cy="432048"/>
          </a:xfr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kern="1200" dirty="0">
                <a:solidFill>
                  <a:srgbClr val="FFFFFF"/>
                </a:solidFill>
                <a:latin typeface="Arial Narrow" pitchFamily="32" charset="0"/>
                <a:ea typeface="Microsoft YaHei" charset="-122"/>
                <a:cs typeface="Arial" charset="0"/>
              </a:rPr>
              <a:t>Schulentwicklungsprozesse</a:t>
            </a:r>
            <a:endParaRPr lang="de-DE" kern="1200" dirty="0">
              <a:solidFill>
                <a:srgbClr val="FFFFFF"/>
              </a:solidFill>
              <a:latin typeface="Arial Narrow" pitchFamily="32" charset="0"/>
              <a:ea typeface="Microsoft YaHei" charset="-122"/>
              <a:cs typeface="Arial" charset="0"/>
            </a:endParaRPr>
          </a:p>
        </p:txBody>
      </p:sp>
    </p:spTree>
    <p:extLst>
      <p:ext uri="{BB962C8B-B14F-4D97-AF65-F5344CB8AC3E}">
        <p14:creationId xmlns:p14="http://schemas.microsoft.com/office/powerpoint/2010/main" val="2173365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116632"/>
            <a:ext cx="5598368" cy="720080"/>
          </a:xfrm>
          <a:solidFill>
            <a:srgbClr val="D0474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kern="1200" dirty="0">
                <a:solidFill>
                  <a:srgbClr val="FFFFFF"/>
                </a:solidFill>
                <a:latin typeface="Arial Narrow" pitchFamily="32" charset="0"/>
                <a:ea typeface="Microsoft YaHei" charset="-122"/>
                <a:cs typeface="Arial" charset="0"/>
              </a:rPr>
              <a:t>Bausteine für Schulentwicklungsprozesse</a:t>
            </a:r>
            <a:endParaRPr lang="de-DE" kern="1200" dirty="0">
              <a:solidFill>
                <a:srgbClr val="FFFFFF"/>
              </a:solidFill>
              <a:latin typeface="Arial Narrow" pitchFamily="32" charset="0"/>
              <a:ea typeface="Microsoft YaHei" charset="-122"/>
              <a:cs typeface="Arial" charset="0"/>
            </a:endParaRPr>
          </a:p>
        </p:txBody>
      </p:sp>
      <p:pic>
        <p:nvPicPr>
          <p:cNvPr id="3" name="Grafik 2"/>
          <p:cNvPicPr/>
          <p:nvPr/>
        </p:nvPicPr>
        <p:blipFill rotWithShape="1">
          <a:blip r:embed="rId3" cstate="print">
            <a:extLst>
              <a:ext uri="{28A0092B-C50C-407E-A947-70E740481C1C}">
                <a14:useLocalDpi xmlns:a14="http://schemas.microsoft.com/office/drawing/2010/main" val="0"/>
              </a:ext>
            </a:extLst>
          </a:blip>
          <a:srcRect l="5652" t="3493" r="5435" b="9592"/>
          <a:stretch/>
        </p:blipFill>
        <p:spPr bwMode="auto">
          <a:xfrm>
            <a:off x="539552" y="1052736"/>
            <a:ext cx="8208912" cy="5187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5118438"/>
      </p:ext>
    </p:extLst>
  </p:cSld>
  <p:clrMapOvr>
    <a:masterClrMapping/>
  </p:clrMapOvr>
</p:sld>
</file>

<file path=ppt/theme/theme1.xml><?xml version="1.0" encoding="utf-8"?>
<a:theme xmlns:a="http://schemas.openxmlformats.org/drawingml/2006/main" name="LS-powerpoint">
  <a:themeElements>
    <a:clrScheme name="LS-FB3">
      <a:dk1>
        <a:srgbClr val="000000"/>
      </a:dk1>
      <a:lt1>
        <a:srgbClr val="FFFFFF"/>
      </a:lt1>
      <a:dk2>
        <a:srgbClr val="000000"/>
      </a:dk2>
      <a:lt2>
        <a:srgbClr val="969696"/>
      </a:lt2>
      <a:accent1>
        <a:srgbClr val="FA874B"/>
      </a:accent1>
      <a:accent2>
        <a:srgbClr val="EB464B"/>
      </a:accent2>
      <a:accent3>
        <a:srgbClr val="FFFFFF"/>
      </a:accent3>
      <a:accent4>
        <a:srgbClr val="000000"/>
      </a:accent4>
      <a:accent5>
        <a:srgbClr val="FCC3B1"/>
      </a:accent5>
      <a:accent6>
        <a:srgbClr val="D53F43"/>
      </a:accent6>
      <a:hlink>
        <a:srgbClr val="D04748"/>
      </a:hlink>
      <a:folHlink>
        <a:srgbClr val="FFB96E"/>
      </a:folHlink>
    </a:clrScheme>
    <a:fontScheme name="LS-powerpoint">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8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8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LS-powerpoint 1">
        <a:dk1>
          <a:srgbClr val="000000"/>
        </a:dk1>
        <a:lt1>
          <a:srgbClr val="FFFFFF"/>
        </a:lt1>
        <a:dk2>
          <a:srgbClr val="000000"/>
        </a:dk2>
        <a:lt2>
          <a:srgbClr val="969696"/>
        </a:lt2>
        <a:accent1>
          <a:srgbClr val="FA874B"/>
        </a:accent1>
        <a:accent2>
          <a:srgbClr val="EB464B"/>
        </a:accent2>
        <a:accent3>
          <a:srgbClr val="FFFFFF"/>
        </a:accent3>
        <a:accent4>
          <a:srgbClr val="000000"/>
        </a:accent4>
        <a:accent5>
          <a:srgbClr val="FCC3B1"/>
        </a:accent5>
        <a:accent6>
          <a:srgbClr val="D53F43"/>
        </a:accent6>
        <a:hlink>
          <a:srgbClr val="AA324B"/>
        </a:hlink>
        <a:folHlink>
          <a:srgbClr val="FFB9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Narrow"/>
        <a:ea typeface="Microsoft YaHei"/>
        <a:cs typeface=""/>
      </a:majorFont>
      <a:minorFont>
        <a:latin typeface="Arial"/>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800" b="0" i="0" u="none" strike="noStrike" cap="none" normalizeH="0" baseline="0" smtClean="0">
            <a:ln>
              <a:noFill/>
            </a:ln>
            <a:solidFill>
              <a:schemeClr val="bg1"/>
            </a:solidFill>
            <a:effectLst/>
            <a:latin typeface="Arial Narrow"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800" b="0" i="0" u="none" strike="noStrike" cap="none" normalizeH="0" baseline="0" smtClean="0">
            <a:ln>
              <a:noFill/>
            </a:ln>
            <a:solidFill>
              <a:schemeClr val="bg1"/>
            </a:solidFill>
            <a:effectLst/>
            <a:latin typeface="Arial Narrow" pitchFamily="32" charset="0"/>
            <a:cs typeface="Arial" charset="0"/>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3869</Words>
  <Application>Microsoft Office PowerPoint</Application>
  <PresentationFormat>Bildschirmpräsentation (4:3)</PresentationFormat>
  <Paragraphs>417</Paragraphs>
  <Slides>22</Slides>
  <Notes>22</Notes>
  <HiddenSlides>0</HiddenSlides>
  <MMClips>0</MMClips>
  <ScaleCrop>false</ScaleCrop>
  <HeadingPairs>
    <vt:vector size="4" baseType="variant">
      <vt:variant>
        <vt:lpstr>Design</vt:lpstr>
      </vt:variant>
      <vt:variant>
        <vt:i4>2</vt:i4>
      </vt:variant>
      <vt:variant>
        <vt:lpstr>Folientitel</vt:lpstr>
      </vt:variant>
      <vt:variant>
        <vt:i4>22</vt:i4>
      </vt:variant>
    </vt:vector>
  </HeadingPairs>
  <TitlesOfParts>
    <vt:vector size="24" baseType="lpstr">
      <vt:lpstr>LS-powerpoint</vt:lpstr>
      <vt:lpstr>1_Larissa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Schulentwicklungsprozesse</vt:lpstr>
      <vt:lpstr>Bausteine für Schulentwicklungsprozesse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Bildungsplan GS 2016:</dc:title>
  <dc:creator>Graf, Annette (LS)</dc:creator>
  <cp:lastModifiedBy>Graf, Annette (LS)</cp:lastModifiedBy>
  <cp:revision>88</cp:revision>
  <cp:lastPrinted>2016-11-23T13:29:13Z</cp:lastPrinted>
  <dcterms:created xsi:type="dcterms:W3CDTF">2016-09-26T11:44:20Z</dcterms:created>
  <dcterms:modified xsi:type="dcterms:W3CDTF">2017-01-09T10:45:14Z</dcterms:modified>
</cp:coreProperties>
</file>