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53"/>
  </p:notesMasterIdLst>
  <p:sldIdLst>
    <p:sldId id="265" r:id="rId2"/>
    <p:sldId id="266" r:id="rId3"/>
    <p:sldId id="256" r:id="rId4"/>
    <p:sldId id="267" r:id="rId5"/>
    <p:sldId id="318" r:id="rId6"/>
    <p:sldId id="457" r:id="rId7"/>
    <p:sldId id="354" r:id="rId8"/>
    <p:sldId id="268" r:id="rId9"/>
    <p:sldId id="458" r:id="rId10"/>
    <p:sldId id="269" r:id="rId11"/>
    <p:sldId id="319" r:id="rId12"/>
    <p:sldId id="456" r:id="rId13"/>
    <p:sldId id="321" r:id="rId14"/>
    <p:sldId id="320" r:id="rId15"/>
    <p:sldId id="271" r:id="rId16"/>
    <p:sldId id="260" r:id="rId17"/>
    <p:sldId id="425" r:id="rId18"/>
    <p:sldId id="461" r:id="rId19"/>
    <p:sldId id="274" r:id="rId20"/>
    <p:sldId id="459" r:id="rId21"/>
    <p:sldId id="436" r:id="rId22"/>
    <p:sldId id="275" r:id="rId23"/>
    <p:sldId id="328" r:id="rId24"/>
    <p:sldId id="276" r:id="rId25"/>
    <p:sldId id="455" r:id="rId26"/>
    <p:sldId id="385" r:id="rId27"/>
    <p:sldId id="388" r:id="rId28"/>
    <p:sldId id="398" r:id="rId29"/>
    <p:sldId id="277" r:id="rId30"/>
    <p:sldId id="462" r:id="rId31"/>
    <p:sldId id="313" r:id="rId32"/>
    <p:sldId id="322" r:id="rId33"/>
    <p:sldId id="359" r:id="rId34"/>
    <p:sldId id="343" r:id="rId35"/>
    <p:sldId id="259" r:id="rId36"/>
    <p:sldId id="263" r:id="rId37"/>
    <p:sldId id="401" r:id="rId38"/>
    <p:sldId id="451" r:id="rId39"/>
    <p:sldId id="400" r:id="rId40"/>
    <p:sldId id="325" r:id="rId41"/>
    <p:sldId id="412" r:id="rId42"/>
    <p:sldId id="438" r:id="rId43"/>
    <p:sldId id="326" r:id="rId44"/>
    <p:sldId id="327" r:id="rId45"/>
    <p:sldId id="454" r:id="rId46"/>
    <p:sldId id="449" r:id="rId47"/>
    <p:sldId id="345" r:id="rId48"/>
    <p:sldId id="439" r:id="rId49"/>
    <p:sldId id="450" r:id="rId50"/>
    <p:sldId id="463" r:id="rId51"/>
    <p:sldId id="365" r:id="rId52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0641" autoAdjust="0"/>
  </p:normalViewPr>
  <p:slideViewPr>
    <p:cSldViewPr>
      <p:cViewPr>
        <p:scale>
          <a:sx n="101" d="100"/>
          <a:sy n="101" d="100"/>
        </p:scale>
        <p:origin x="-19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E0C73-31D2-412F-8044-0E1AA808310C}" type="datetimeFigureOut">
              <a:rPr lang="de-DE" smtClean="0"/>
              <a:pPr/>
              <a:t>07.11.2014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9CF61-22F5-4753-86F9-CA192E3C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72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274AD-72DC-4949-A72A-3138D48FD915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2E5-1F93-478D-A712-588BB79E70CE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5E9C-3377-4824-A5D6-2159AC91162D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8A6AF-AD56-44E6-8962-E1D0C0D83E6A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2B170-B84E-4D00-AFDC-CCAD90B6FC5B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22D8-2A56-48AB-AAFD-58C4763578D2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FCB9-B548-4510-BBB0-A764A59B5056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3CD16-A1A1-4618-B7CC-2EDCDD3AC572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DFB3F-4590-45E6-A52E-D04408DED147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4020-AE2A-4536-912D-F6E8CC944D79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B4020-AE2A-4536-912D-F6E8CC944D79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B4020-AE2A-4536-912D-F6E8CC944D79}" type="datetime1">
              <a:rPr lang="de-DE" smtClean="0"/>
              <a:pPr/>
              <a:t>07.11.2014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0DE29-968C-4C59-B50C-6869988D05A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 spd="slow"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2699792" y="119675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Tanja Müller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25 Jahre alt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Privatkundenberaterin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Kreissparkasse Göppingen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2771800" y="3645024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Tanja Müller vereinbart Beratungstermine.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Darauf bereitet sie sich immer gewissenhaft vor.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Ihr Ziel ist eine fachkompetente und qualifizierte Beratung.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323528" y="594928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Video über Beratungsgespräche in einer Bank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46881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376736" y="1066800"/>
            <a:ext cx="41764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Erklärungen zum Ablauf des Lernens an Stationen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755576" y="2103234"/>
            <a:ext cx="75608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Pflichtstationen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Pflichtstationen enthalten die verbindlichen Lerninhalte.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Die Reihenfolge der Pflichtstationen ist unerheblich.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Bearbeiten Sie die Pflichtstationen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in Ihrer eigenen Geschwindigkeit.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In den Pflichtstationen sind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unterschiedliche Arten des Wissenserwerbs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enthalten.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Sie müssen nur fehlendes Wissen auf der Grundlage Ihrer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persönlichen Diagnose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in den Pflichtstationen erarbeiten.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Orientieren Sie sich am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Diagnoseblatt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in welchen Lernstationen welche Lerninhalte vorkommen.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66800" y="5334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Erarbeitung der Fachkenntnisse anhand eines Lernens an Stationen</a:t>
            </a:r>
            <a:endParaRPr lang="de-DE" sz="2000" dirty="0"/>
          </a:p>
        </p:txBody>
      </p:sp>
      <p:sp>
        <p:nvSpPr>
          <p:cNvPr id="9" name="Textfeld 8"/>
          <p:cNvSpPr txBox="1"/>
          <p:nvPr/>
        </p:nvSpPr>
        <p:spPr>
          <a:xfrm>
            <a:off x="0" y="0"/>
            <a:ext cx="5391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accent1">
                    <a:lumMod val="75000"/>
                  </a:schemeClr>
                </a:solidFill>
              </a:rPr>
              <a:t>7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. Erklärung zum Ablauf des Lernens an Stationen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55576" y="1371600"/>
            <a:ext cx="756084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Wahlstationen</a:t>
            </a:r>
            <a:endParaRPr 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Nach den Pflichtstationen bearbeiten Sie die Wahlstationen –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also nach eigener individueller Wahl.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Die Wahlstationen dienen zur Anwendung, Vertiefung und Entspannung.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In den Wahlstationen sind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unterschiedliche Schwierigkeiten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gegeben, die Sie dem Ablaufplan an der Pinnwand entnehmen können.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Die Arten der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Aufgabenstellungen sind sehr differenziert.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Orientieren Sie sich am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Diagnoseblatt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in welchen Wahlstationen welche Lerninhalte vorkommen.</a:t>
            </a:r>
          </a:p>
          <a:p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743200" y="304800"/>
            <a:ext cx="41764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Erklärungen zum Ablauf des Lernens an Stationen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55576" y="1371600"/>
            <a:ext cx="75608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Wahlstationen</a:t>
            </a:r>
            <a:endParaRPr 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u="sng" dirty="0" smtClean="0">
                <a:solidFill>
                  <a:schemeClr val="accent1">
                    <a:lumMod val="75000"/>
                  </a:schemeClr>
                </a:solidFill>
              </a:rPr>
              <a:t>Eine Besonderheit </a:t>
            </a:r>
            <a:r>
              <a:rPr lang="de-DE" sz="2400" u="sng" dirty="0" smtClean="0">
                <a:solidFill>
                  <a:srgbClr val="C00000"/>
                </a:solidFill>
              </a:rPr>
              <a:t>zur individuellen Förderung</a:t>
            </a:r>
            <a:r>
              <a:rPr lang="de-DE" sz="2400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Die Wahlstation 13 ist eine Station zur </a:t>
            </a:r>
            <a:r>
              <a:rPr lang="de-DE" sz="2400" dirty="0" smtClean="0">
                <a:solidFill>
                  <a:srgbClr val="C00000"/>
                </a:solidFill>
              </a:rPr>
              <a:t>Eliteförderung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, also mit einem sehr hohen Anspruch.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Hier sollen die </a:t>
            </a:r>
            <a:r>
              <a:rPr lang="de-DE" sz="2400" dirty="0" smtClean="0">
                <a:solidFill>
                  <a:srgbClr val="C00000"/>
                </a:solidFill>
              </a:rPr>
              <a:t>stärkeren Schüler/innen besonders gefördert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werden. 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743200" y="304800"/>
            <a:ext cx="41764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Erklärungen zum Ablauf des Lernens an Stationen</a:t>
            </a:r>
            <a:endParaRPr lang="de-DE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2195736" y="479715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Soviel darf schon mal verraten werden:</a:t>
            </a:r>
            <a:endParaRPr lang="de-DE" dirty="0"/>
          </a:p>
          <a:p>
            <a:r>
              <a:rPr lang="de-DE" dirty="0" smtClean="0"/>
              <a:t>Hier geht es um die Apple-Aktie…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0661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55576" y="126876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Infostation</a:t>
            </a:r>
            <a:endParaRPr 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Hier können Sie sich die erforderlichen Informationen besorgen.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57736" y="304800"/>
            <a:ext cx="41764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Erklärungen zum Ablauf des Lernens an Stationen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55576" y="1268760"/>
            <a:ext cx="75608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Dokumentation und Ergebnissicherung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Halten Sie alle Erkenntnisse aus den Pflicht- und Wahlstationen in Ihrer Dokumentation fest.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Nach Ablauf des Lernzirkels bilden Sie bitte Tandems und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tauschen Ihre erworbenen Fachkenntnisse aus – ergänzen und korrigieren Sie diese. </a:t>
            </a:r>
            <a:endParaRPr lang="de-DE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681536" y="228600"/>
            <a:ext cx="417646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Erklärungen zum Ablauf des Lernens an Stationen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83568" y="1124744"/>
            <a:ext cx="78488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u="sng" dirty="0" smtClean="0">
                <a:solidFill>
                  <a:schemeClr val="accent2">
                    <a:lumMod val="75000"/>
                  </a:schemeClr>
                </a:solidFill>
              </a:rPr>
              <a:t>Hinweis:</a:t>
            </a:r>
            <a:endParaRPr lang="de-DE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sz="2400" i="1" dirty="0" smtClean="0">
                <a:solidFill>
                  <a:schemeClr val="accent2">
                    <a:lumMod val="75000"/>
                  </a:schemeClr>
                </a:solidFill>
              </a:rPr>
              <a:t>Während des gesamten </a:t>
            </a:r>
            <a:r>
              <a:rPr lang="de-DE" sz="2400" i="1" dirty="0" err="1" smtClean="0">
                <a:solidFill>
                  <a:schemeClr val="accent2">
                    <a:lumMod val="75000"/>
                  </a:schemeClr>
                </a:solidFill>
              </a:rPr>
              <a:t>Stationenlernens</a:t>
            </a:r>
            <a:r>
              <a:rPr lang="de-DE" sz="2400" i="1" dirty="0" smtClean="0">
                <a:solidFill>
                  <a:schemeClr val="accent2">
                    <a:lumMod val="75000"/>
                  </a:schemeClr>
                </a:solidFill>
              </a:rPr>
              <a:t> können Sie sich gegenseitig helfen und unterstützen. Nehmen Sie die Hilfen Ihrer Mitschüler in Anspruch, wenn Sie selbst nicht mehr weiter kommen.</a:t>
            </a:r>
            <a:endParaRPr lang="de-DE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339752" y="116632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Permanente individuelle Förderung</a:t>
            </a:r>
            <a:endParaRPr lang="de-D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594792" y="762000"/>
            <a:ext cx="7863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Und nun viel Spaß beim Lernen an Stationen...</a:t>
            </a:r>
          </a:p>
          <a:p>
            <a:r>
              <a:rPr lang="de-DE" sz="2800" dirty="0" smtClean="0"/>
              <a:t>...und einen rasanten Start mit…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362200" y="3810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Nach dem Lernen an Stationen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755576" y="838200"/>
            <a:ext cx="7560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Dokumentation und Ergebnissicherung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Sie haben Ihre Erkenntnisse aus den Pflicht- und Wahlstationen in Ihrer Dokumentation festgehalten.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Bilden Sie bitte Tandems und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tauschen Ihre erworbenen Fachkenntnisse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aus – ergänzen und korrigieren Sie diese falls erforderlich. </a:t>
            </a:r>
          </a:p>
          <a:p>
            <a:pPr>
              <a:buFont typeface="Arial" pitchFamily="34" charset="0"/>
              <a:buChar char="•"/>
            </a:pP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Alternative: Gruppen stellen die Erkenntnisse aus den Stationen dem Plenum vor.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0" y="0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9. Ergebnissicherung mit Hilfe der Dokumentation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6911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483768" y="459829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Pädagogische Diagnose der Fachkenntnisse nach dem Lernen an Stationen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1196752"/>
            <a:ext cx="79928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u="sng" dirty="0" smtClean="0">
                <a:solidFill>
                  <a:schemeClr val="accent1">
                    <a:lumMod val="75000"/>
                  </a:schemeClr>
                </a:solidFill>
              </a:rPr>
              <a:t>Arbeitsauftrag: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Bitte stellen Sie anhand der Tabelle in der Dokumentation „Nach dem </a:t>
            </a:r>
            <a:r>
              <a:rPr lang="de-DE" sz="2400" i="1" dirty="0" err="1" smtClean="0">
                <a:solidFill>
                  <a:schemeClr val="accent1">
                    <a:lumMod val="75000"/>
                  </a:schemeClr>
                </a:solidFill>
              </a:rPr>
              <a:t>Stationenlernen</a:t>
            </a:r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“  Ihren Wissensstand fest.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3412232" y="6237312"/>
            <a:ext cx="2895600" cy="365125"/>
          </a:xfrm>
        </p:spPr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627784" y="980728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Dipl. Ingenieur Michael Reich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48 Jahre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Beratungstermin bei Tanja Müller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fährt einen Porsche Cayenne Turbo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wurde dadurch zum Porsche Fan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möchte nun 100 Porsche Aktien kaufen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Foliennummernplatzhalt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73E90C11-C674-45D5-931E-142FE7330094}" type="slidenum">
              <a:rPr lang="de-DE" smtClean="0"/>
              <a:pPr eaLnBrk="1" hangingPunct="1"/>
              <a:t>20</a:t>
            </a:fld>
            <a:endParaRPr lang="de-DE" smtClean="0"/>
          </a:p>
        </p:txBody>
      </p:sp>
      <p:pic>
        <p:nvPicPr>
          <p:cNvPr id="1413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44450"/>
            <a:ext cx="9144000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4140200" y="1901825"/>
            <a:ext cx="1871663" cy="488473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3334535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539552" y="476672"/>
            <a:ext cx="54726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Schüler/innen unterstützen sich gegenseitig,  um die erforderlichen Kompetenzen erreichen zu können.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539552" y="198884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Grundlage ist die pädagogische Diagnose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Schüler/innen mit Förderbedarf nehmen die Hilfen von Experten in Anspruch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Experten tragen sich in eine Liste an der Pinnwand ein - Förderstation</a:t>
            </a:r>
            <a:endParaRPr lang="de-DE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09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3733800" y="533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Fachkenntnisse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39552" y="404664"/>
            <a:ext cx="6408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Überprüfung und Konsolidierung der fachlichen Kompetenzen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539552" y="1412776"/>
            <a:ext cx="6120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Aufgaben werden von der Lehrkraft gestellt.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Aufgaben werden von Schülern selbst erstellt und gelöst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Die Schüler/innen vergleichen ihre Ergebnisse mit den vorliegenden Musterlösungen.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Frage- und Antwortkarten werden von den Schüler/innen erstellt und gelöst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28800"/>
            <a:ext cx="906462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23528" y="40466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Ein Beispiel für selbstgesteuertes</a:t>
            </a:r>
            <a:r>
              <a:rPr lang="de-DE" smtClean="0"/>
              <a:t>, eigenverantwortliches Lernen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442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39552" y="404664"/>
            <a:ext cx="6408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Überprüfung und Konsolidierung der Kompetenzen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539552" y="1412776"/>
            <a:ext cx="61206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Projekt  „Unterricht-Aktien“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  -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Schüler/innen planen selbstständig einen Unterricht zum Thema „Aktien</a:t>
            </a:r>
          </a:p>
          <a:p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685800" y="152400"/>
            <a:ext cx="7848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Projekt  „Unterricht-Aktien“ - Feedback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Nach dem Unterricht erhalten die Schüler/innen ein Feedback von </a:t>
            </a: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  - den lernenden Schüler/innen (WG)</a:t>
            </a: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  - den lehrenden Schüler/innen (Bankklasse) </a:t>
            </a: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  - vom Fachlehrer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83568" y="1438325"/>
            <a:ext cx="79928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u="sng" dirty="0" smtClean="0">
                <a:solidFill>
                  <a:schemeClr val="accent1">
                    <a:lumMod val="75000"/>
                  </a:schemeClr>
                </a:solidFill>
              </a:rPr>
              <a:t>Arbeitsauftrag: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sz="2400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Bitte stellen Sie anhand der Tabelle in der Dokumentation  „Nach Konsolidierung“ Ihren Wissensstand fest.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805136" y="533400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Feststellung des Lernerfolgs durch eine pädagogische Diagnose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81000" y="2514600"/>
            <a:ext cx="81369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u="sng" dirty="0" smtClean="0">
                <a:solidFill>
                  <a:schemeClr val="accent1">
                    <a:lumMod val="75000"/>
                  </a:schemeClr>
                </a:solidFill>
              </a:rPr>
              <a:t>Arbeitsauftrag: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Überlegen Sie sich bitte welche Kenntnisse, Fähigkeiten und Fertigkeiten erforderlich sind, um dieses Beratungsgespräch erfolgreich führen zu können. </a:t>
            </a:r>
          </a:p>
          <a:p>
            <a:pPr>
              <a:buFont typeface="Arial" pitchFamily="34" charset="0"/>
              <a:buChar char="•"/>
            </a:pPr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 Tragen Sie bitte Ihre Ergebnisse in die Tabelle in Ihrer Dokumentation ein.</a:t>
            </a:r>
          </a:p>
          <a:p>
            <a:pPr>
              <a:buFont typeface="Arial" pitchFamily="34" charset="0"/>
              <a:buChar char="•"/>
            </a:pPr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 Ein oder zwei Schüler/innen übernehmen Ihre Ergebnisse auf Metaplankarten.</a:t>
            </a:r>
          </a:p>
          <a:p>
            <a:pPr>
              <a:buFont typeface="Arial" pitchFamily="34" charset="0"/>
              <a:buChar char="•"/>
            </a:pPr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 Heften Sie die Metaplankarten an die Pinnwand.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914400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Analyse der erforderlichen Kenntnisse, Fertigkeiten/Fähigkeiten, Haltungen/Einstellungen zur Bewältigung der Lernsituation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Foliennummernplatzhalt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9E03164F-1C06-465B-9E2E-365B1EF7BCC4}" type="slidenum">
              <a:rPr lang="de-DE" smtClean="0"/>
              <a:pPr eaLnBrk="1" hangingPunct="1"/>
              <a:t>30</a:t>
            </a:fld>
            <a:endParaRPr lang="de-DE" smtClean="0"/>
          </a:p>
        </p:txBody>
      </p:sp>
      <p:pic>
        <p:nvPicPr>
          <p:cNvPr id="1536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44450"/>
            <a:ext cx="9144000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5940425" y="1901825"/>
            <a:ext cx="1871663" cy="488473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6815889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28600" y="674693"/>
            <a:ext cx="434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Individuelle Förderung zur</a:t>
            </a:r>
          </a:p>
          <a:p>
            <a:r>
              <a:rPr lang="de-DE" sz="2800" dirty="0" smtClean="0"/>
              <a:t> Beseitigung der Lerndefizite</a:t>
            </a:r>
            <a:endParaRPr lang="de-DE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1844824"/>
            <a:ext cx="34918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Lehrkraft und Schüler/innen geben Anregungen zur Stärkung noch nicht vorhandener Kompetenzen mit folgenden Möglichkeiten: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 Text und Aufgaben im Lehrbuch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 Schüler lehren Schüler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 Informationsgewinnung im Ausbildungsbetrieb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 Recherchen im Internet u. a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6200" y="5429071"/>
            <a:ext cx="35052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Eventuell Überleitung zu </a:t>
            </a:r>
            <a:r>
              <a:rPr lang="de-DE" dirty="0" err="1" smtClean="0"/>
              <a:t>additiven</a:t>
            </a:r>
            <a:r>
              <a:rPr lang="de-DE" dirty="0" smtClean="0"/>
              <a:t> Fördermaßnahmen außerhalb des Unterrichts, z. B. bei Rechen- oder Schreibschwächen...</a:t>
            </a:r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3"/>
            <a:ext cx="8640959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691680" y="946821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Entwicklung der Beratungskompetenz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115616" y="2132856"/>
            <a:ext cx="72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Mit Methoden des kooperativen Unterrichts:</a:t>
            </a:r>
          </a:p>
          <a:p>
            <a:pPr algn="ctr"/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de-DE" sz="2000" dirty="0" err="1" smtClean="0">
                <a:solidFill>
                  <a:schemeClr val="accent1">
                    <a:lumMod val="75000"/>
                  </a:schemeClr>
                </a:solidFill>
              </a:rPr>
              <a:t>Think-Pair-Share</a:t>
            </a:r>
            <a:endParaRPr lang="de-DE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de-DE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Wachsende Gruppe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774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23527" y="531837"/>
            <a:ext cx="85155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Wären Sie nun nach dem Erwerb des Fachwissens in der Lage an Stelle von Tanja Müller ein kompetentes Beratungsgespräch mit Herr Reich zu führen?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67544" y="1039376"/>
            <a:ext cx="73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Analyse bzw. Reflexion der erforderlichen Kenntnisse, Fähigkeiten und Fertigkeiten zur Bewältigung der Lernsituation, insbesondere der erforderlichen Beratungskompetenz zur Führung eines Beratungsgesprächs.</a:t>
            </a:r>
            <a:endParaRPr lang="de-DE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67544" y="47667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Struktur der erforderlichen Kenntnisse, Fertigkeiten/Fähigkeiten, Einstellungen/Haltungen</a:t>
            </a:r>
          </a:p>
          <a:p>
            <a:pPr algn="ctr"/>
            <a:r>
              <a:rPr lang="de-DE" sz="2400" b="1" dirty="0" smtClean="0">
                <a:solidFill>
                  <a:schemeClr val="accent1">
                    <a:lumMod val="75000"/>
                  </a:schemeClr>
                </a:solidFill>
              </a:rPr>
              <a:t>Berufliche Handlungskompetenz</a:t>
            </a:r>
            <a:endParaRPr lang="de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971600" y="2204864"/>
            <a:ext cx="7200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rot="5400000">
            <a:off x="719572" y="2456892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rot="5400000">
            <a:off x="5508104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>
            <a:off x="7956376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51520" y="2852936"/>
            <a:ext cx="889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Fachkompetenz</a:t>
            </a:r>
            <a:r>
              <a:rPr lang="de-DE" dirty="0" smtClean="0"/>
              <a:t>	 Sozialkompetenz     Kommunikationsfähigkeit        Gestaltungskompetenz</a:t>
            </a:r>
            <a:endParaRPr lang="de-DE" dirty="0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5148064" y="44624"/>
            <a:ext cx="936104" cy="684076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3995936" y="400506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chemeClr val="accent4">
                    <a:lumMod val="75000"/>
                  </a:schemeClr>
                </a:solidFill>
              </a:rPr>
              <a:t>Beratungskompetenz</a:t>
            </a:r>
          </a:p>
        </p:txBody>
      </p:sp>
      <p:cxnSp>
        <p:nvCxnSpPr>
          <p:cNvPr id="19" name="Gerade Verbindung 18"/>
          <p:cNvCxnSpPr/>
          <p:nvPr/>
        </p:nvCxnSpPr>
        <p:spPr>
          <a:xfrm rot="5400000">
            <a:off x="3131840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 flipV="1">
            <a:off x="4572000" y="1677001"/>
            <a:ext cx="0" cy="527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6" y="228600"/>
            <a:ext cx="8834564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4499992" y="1700808"/>
            <a:ext cx="2232248" cy="50405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1646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39</a:t>
            </a:fld>
            <a:endParaRPr lang="de-DE"/>
          </a:p>
        </p:txBody>
      </p:sp>
      <p:cxnSp>
        <p:nvCxnSpPr>
          <p:cNvPr id="8" name="Gerade Verbindung 7"/>
          <p:cNvCxnSpPr/>
          <p:nvPr/>
        </p:nvCxnSpPr>
        <p:spPr>
          <a:xfrm>
            <a:off x="971600" y="2204864"/>
            <a:ext cx="7200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rot="5400000">
            <a:off x="719572" y="2456892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rot="5400000">
            <a:off x="5508104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>
            <a:off x="7956376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51520" y="2852936"/>
            <a:ext cx="889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Fachkompetenz</a:t>
            </a:r>
            <a:r>
              <a:rPr lang="de-DE" dirty="0" smtClean="0"/>
              <a:t>	     Sozialkompetenz     Kommunikationsfähigkeit  Gestaltungskompetenz</a:t>
            </a:r>
            <a:endParaRPr lang="de-DE" dirty="0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5184068" y="152636"/>
            <a:ext cx="936104" cy="662473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3995936" y="4005064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 smtClean="0">
                <a:solidFill>
                  <a:schemeClr val="accent4">
                    <a:lumMod val="75000"/>
                  </a:schemeClr>
                </a:solidFill>
              </a:rPr>
              <a:t>Beratungskompetenz</a:t>
            </a:r>
          </a:p>
          <a:p>
            <a:pPr algn="ctr"/>
            <a:r>
              <a:rPr lang="de-DE" sz="2000" b="1" dirty="0" smtClean="0">
                <a:solidFill>
                  <a:schemeClr val="accent4">
                    <a:lumMod val="75000"/>
                  </a:schemeClr>
                </a:solidFill>
              </a:rPr>
              <a:t>Methoden: </a:t>
            </a:r>
          </a:p>
          <a:p>
            <a:pPr algn="ctr"/>
            <a:r>
              <a:rPr lang="de-DE" sz="2000" b="1" dirty="0" err="1" smtClean="0">
                <a:solidFill>
                  <a:schemeClr val="accent4">
                    <a:lumMod val="75000"/>
                  </a:schemeClr>
                </a:solidFill>
              </a:rPr>
              <a:t>Think-Pair-Share</a:t>
            </a:r>
            <a:endParaRPr lang="de-DE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de-DE" sz="2000" b="1" dirty="0" smtClean="0">
                <a:solidFill>
                  <a:schemeClr val="accent4">
                    <a:lumMod val="75000"/>
                  </a:schemeClr>
                </a:solidFill>
              </a:rPr>
              <a:t>Wachsende Gruppe</a:t>
            </a:r>
            <a:endParaRPr lang="de-DE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51520" y="3356992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Methode: </a:t>
            </a:r>
          </a:p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Lernen an Stationen</a:t>
            </a:r>
            <a:endParaRPr lang="de-DE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Gerade Verbindung 18"/>
          <p:cNvCxnSpPr/>
          <p:nvPr/>
        </p:nvCxnSpPr>
        <p:spPr>
          <a:xfrm rot="5400000">
            <a:off x="3131840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67544" y="869811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Wir erarbeiten uns die Beratungskompetenz mit der Methode „</a:t>
            </a:r>
            <a:r>
              <a:rPr lang="de-DE" sz="2400" dirty="0" err="1" smtClean="0">
                <a:solidFill>
                  <a:schemeClr val="accent1">
                    <a:lumMod val="75000"/>
                  </a:schemeClr>
                </a:solidFill>
              </a:rPr>
              <a:t>Think-Pair-Share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“ und „Wachsende Gruppe“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Gerade Verbindung 10"/>
          <p:cNvCxnSpPr>
            <a:endCxn id="21" idx="2"/>
          </p:cNvCxnSpPr>
          <p:nvPr/>
        </p:nvCxnSpPr>
        <p:spPr>
          <a:xfrm flipV="1">
            <a:off x="4608004" y="1700808"/>
            <a:ext cx="0" cy="5040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611560" y="533400"/>
            <a:ext cx="79208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Explizite Problemformulierung bezüglich der Lernsituation</a:t>
            </a:r>
          </a:p>
          <a:p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Wir versetzen uns in die Lage von Tanja Müller und bereiten uns auf das Beratungsgespräch vor, das wir selbst erfolgreich führen können.</a:t>
            </a:r>
          </a:p>
          <a:p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33400" y="1681639"/>
            <a:ext cx="777686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Ablauf der Methode:</a:t>
            </a:r>
          </a:p>
          <a:p>
            <a:endParaRPr lang="de-DE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Informieren Sie sich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individuell in Einzelarbeit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über den Aufbau eines Beratungsgesprächs anhand des Infotextes.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Bilden Sie danach Tandems und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erklären Sie dem Partner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den Aufbau eines Beratungsgesprächs – so wie Sie es verstanden haben.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Konzipieren Sie im Tandem ein Beratungsgespräch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zur vorgestellten Lernsituation und zur Lösung des Problems der Unterrichtseinheit mit allen erforderlichen Kompetenzen.</a:t>
            </a:r>
          </a:p>
          <a:p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57200" y="6858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Förderung der Beratungskompetenz mit Elementen der Unterrichtsmethoden „</a:t>
            </a:r>
            <a:r>
              <a:rPr lang="de-DE" sz="2000" dirty="0" err="1" smtClean="0"/>
              <a:t>Think-Pair-Share</a:t>
            </a:r>
            <a:r>
              <a:rPr lang="de-DE" sz="2000" dirty="0" smtClean="0"/>
              <a:t>“ und „Wachsende Gruppe“</a:t>
            </a:r>
            <a:endParaRPr lang="de-DE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28936" y="1764030"/>
            <a:ext cx="77768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</a:rPr>
              <a:t>Ablauf der Methode:</a:t>
            </a:r>
          </a:p>
          <a:p>
            <a:endParaRPr lang="de-DE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Bilden Sie danach mit 2 Tandems eine 4er-Gruppe in der die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Ergebnisse ausgetauscht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und zu einem gemeinsamen Beratungsgespräch zusammengefasst werden.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Trainieren Sie in der 4er-Gruppe das entwickelte </a:t>
            </a:r>
            <a:r>
              <a:rPr lang="de-DE" sz="2400" dirty="0" err="1" smtClean="0">
                <a:solidFill>
                  <a:schemeClr val="accent2">
                    <a:lumMod val="75000"/>
                  </a:schemeClr>
                </a:solidFill>
              </a:rPr>
              <a:t>Beratungs-gespräch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in einem separatem Raum.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Sie können das Gespräch gerne mit der Kamera festhalten – dadurch wird eine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Videoanalyse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möglich.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57200" y="6858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Förderung der Beratungskompetenz mit Elementen der Unterrichtsmethoden „</a:t>
            </a:r>
            <a:r>
              <a:rPr lang="de-DE" sz="2000" dirty="0" err="1" smtClean="0"/>
              <a:t>Think-Pair-Share</a:t>
            </a:r>
            <a:r>
              <a:rPr lang="de-DE" sz="2000" dirty="0" smtClean="0"/>
              <a:t>“ und „Wachsende Gruppe“</a:t>
            </a:r>
            <a:endParaRPr lang="de-DE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23528" y="98072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Ein Beratungsgespräch wird als Rollenspiel vor dem Plenum geführt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251520" y="2182212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Je nach Bedarf werden von jeweils 2 Schüler/innen Beratungsgespräche vor dem Plenum geführt.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Simulation des Praxisproblems in der anfangs vorgestellten Lernsituation.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Überprüfung ob Kompetenzen erreicht wurden, um die Lernsituation bewältigen zu können.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Die Beratungsgespräche können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für weitere Analysen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mit der Kamera aufgenommen werden.</a:t>
            </a:r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23528" y="685800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accent2">
                    <a:lumMod val="75000"/>
                  </a:schemeClr>
                </a:solidFill>
              </a:rPr>
              <a:t>Feedback als Mittel zur individuellen Förderung </a:t>
            </a:r>
          </a:p>
          <a:p>
            <a:pPr algn="ctr"/>
            <a:r>
              <a:rPr lang="de-DE" sz="2800" dirty="0" smtClean="0"/>
              <a:t> Stärkung der beruflichen Handlungskompetenzen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1079848" y="190500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Zuerst geben die Schüler/innen ihr Feedback.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Danach ergänzt die Lehrkraft mit ihrem Feedback.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Die vorhanden Kompetenzen sollen für weitere Beratungsgespräche entwickelt werden.</a:t>
            </a:r>
            <a:endParaRPr lang="de-DE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600200" y="228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1">
                    <a:lumMod val="75000"/>
                  </a:schemeClr>
                </a:solidFill>
              </a:rPr>
              <a:t>Feedback anhand eines Beurteilungsbogens von IHK-Prüfungen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Dr. Dieter Kassner\Desktop\2014_05_28\IMG_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74" y="1277938"/>
            <a:ext cx="8622289" cy="452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8361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1000"/>
            <a:ext cx="878681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6732240" y="1844824"/>
            <a:ext cx="2088232" cy="50405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1646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411858" y="824805"/>
            <a:ext cx="6464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Entwicklung der Beratungskompetenz durch individuelle Förderung</a:t>
            </a:r>
            <a:endParaRPr lang="de-DE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395536" y="1981200"/>
            <a:ext cx="8519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Schüler/innen helfen sich gegenseitig, um neue Beratungsgespräche zu konzipieren und durchzuführen.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Schüler/innen mit Förderbedarf nehmen die Hilfen von Experten in Anspruch.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Experten tragen sich in eine Liste an der Pinnwand ein – Förderstation.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 Zur Unterstützung können Videoanalysen vorgenommen werden.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</a:rPr>
              <a:t>Die Lehrkraft bietet ihre Hilfe an.</a:t>
            </a:r>
            <a:endParaRPr lang="de-DE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979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8956902" cy="406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124200" y="16764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Beratungskompetenz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81000" y="59436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Diese Diagnose dient der Lehrkraft zur individuellen Förderung der überfachlichen Kompetenzen in nachfolgenden Lernprozessen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3736"/>
            <a:ext cx="6768752" cy="561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3184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467544" y="47667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Struktur der erforderlichen Kenntnisse, Fertigkeiten/Fähigkeiten, Einstellungen/Haltungen</a:t>
            </a:r>
          </a:p>
          <a:p>
            <a:pPr algn="ctr"/>
            <a:r>
              <a:rPr lang="de-DE" sz="2400" b="1" dirty="0" smtClean="0">
                <a:solidFill>
                  <a:schemeClr val="accent1">
                    <a:lumMod val="75000"/>
                  </a:schemeClr>
                </a:solidFill>
              </a:rPr>
              <a:t>Berufliche Handlungskompetenz</a:t>
            </a:r>
            <a:endParaRPr lang="de-D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971600" y="2204864"/>
            <a:ext cx="7200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rot="5400000">
            <a:off x="719572" y="2456892"/>
            <a:ext cx="5040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rot="5400000">
            <a:off x="5508104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>
            <a:off x="7956376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51520" y="2852936"/>
            <a:ext cx="8892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Fachkenntnisse</a:t>
            </a:r>
            <a:r>
              <a:rPr lang="de-DE" dirty="0" smtClean="0"/>
              <a:t>	 Sozialkompetenz     Kommunikationsfähigkeit        Gestaltungskompetenz</a:t>
            </a:r>
            <a:endParaRPr lang="de-DE" dirty="0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5148064" y="44624"/>
            <a:ext cx="936104" cy="684076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3995936" y="4005064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Beratungskompetenz</a:t>
            </a:r>
          </a:p>
          <a:p>
            <a:pPr algn="ctr"/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Methoden: </a:t>
            </a:r>
          </a:p>
          <a:p>
            <a:pPr algn="ctr"/>
            <a:r>
              <a:rPr lang="de-DE" sz="2000" dirty="0" err="1" smtClean="0">
                <a:solidFill>
                  <a:schemeClr val="accent4">
                    <a:lumMod val="75000"/>
                  </a:schemeClr>
                </a:solidFill>
              </a:rPr>
              <a:t>Think-Pair-Share</a:t>
            </a:r>
            <a:endParaRPr lang="de-DE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de-DE" sz="2000" dirty="0" smtClean="0">
                <a:solidFill>
                  <a:schemeClr val="accent4">
                    <a:lumMod val="75000"/>
                  </a:schemeClr>
                </a:solidFill>
              </a:rPr>
              <a:t>Wachsende Gruppe</a:t>
            </a:r>
            <a:endParaRPr lang="de-DE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64096" y="3200400"/>
            <a:ext cx="2021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</a:rPr>
              <a:t>Methode: </a:t>
            </a:r>
            <a:r>
              <a:rPr lang="de-DE" sz="2000" dirty="0" err="1" smtClean="0">
                <a:solidFill>
                  <a:schemeClr val="accent2">
                    <a:lumMod val="75000"/>
                  </a:schemeClr>
                </a:solidFill>
              </a:rPr>
              <a:t>Stationenlernen</a:t>
            </a:r>
            <a:endParaRPr lang="de-DE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Gerade Verbindung 18"/>
          <p:cNvCxnSpPr/>
          <p:nvPr/>
        </p:nvCxnSpPr>
        <p:spPr>
          <a:xfrm rot="5400000">
            <a:off x="3131840" y="2420888"/>
            <a:ext cx="432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 flipV="1">
            <a:off x="4572000" y="1677001"/>
            <a:ext cx="0" cy="527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8765941" cy="573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311950"/>
      </p:ext>
    </p:extLst>
  </p:cSld>
  <p:clrMapOvr>
    <a:masterClrMapping/>
  </p:clrMapOvr>
  <p:transition spd="slow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Foliennummernplatzhalt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064609E9-C2D7-4530-AFB0-34B19249A936}" type="slidenum">
              <a:rPr lang="de-DE" smtClean="0"/>
              <a:pPr eaLnBrk="1" hangingPunct="1"/>
              <a:t>6</a:t>
            </a:fld>
            <a:endParaRPr lang="de-DE" smtClean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71438" y="115888"/>
            <a:ext cx="9037637" cy="64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de-DE" sz="1800" dirty="0" smtClean="0">
                <a:solidFill>
                  <a:schemeClr val="accent2">
                    <a:lumMod val="75000"/>
                  </a:schemeClr>
                </a:solidFill>
              </a:rPr>
              <a:t>Analyse und Formulierung der beruflichen Kompetenzen, die zur erfolgreichen Bewältigung der entsprechenden </a:t>
            </a:r>
            <a:r>
              <a:rPr lang="de-DE" sz="1800" b="1" dirty="0" smtClean="0">
                <a:solidFill>
                  <a:schemeClr val="accent2">
                    <a:lumMod val="75000"/>
                  </a:schemeClr>
                </a:solidFill>
              </a:rPr>
              <a:t>beruflichen Handlungssituation </a:t>
            </a:r>
            <a:r>
              <a:rPr lang="de-DE" sz="1800" dirty="0" smtClean="0">
                <a:solidFill>
                  <a:schemeClr val="accent2">
                    <a:lumMod val="75000"/>
                  </a:schemeClr>
                </a:solidFill>
              </a:rPr>
              <a:t>notwendig ist.</a:t>
            </a:r>
          </a:p>
        </p:txBody>
      </p:sp>
      <p:pic>
        <p:nvPicPr>
          <p:cNvPr id="1269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923925"/>
            <a:ext cx="9043987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40939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Pfeil nach rechts 3"/>
          <p:cNvSpPr/>
          <p:nvPr/>
        </p:nvSpPr>
        <p:spPr>
          <a:xfrm>
            <a:off x="4572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rechts 4"/>
          <p:cNvSpPr/>
          <p:nvPr/>
        </p:nvSpPr>
        <p:spPr>
          <a:xfrm>
            <a:off x="5867400" y="2133600"/>
            <a:ext cx="2895600" cy="1676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/>
          <p:cNvSpPr/>
          <p:nvPr/>
        </p:nvSpPr>
        <p:spPr>
          <a:xfrm>
            <a:off x="3657600" y="1981200"/>
            <a:ext cx="1828800" cy="1905000"/>
          </a:xfrm>
          <a:prstGeom prst="beve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Dieter Kassner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0DE29-968C-4C59-B50C-6869988D05A6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11560" y="90872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Pädagogische Diagnose der Fachkenntnisse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144761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u="sng" dirty="0" smtClean="0">
                <a:solidFill>
                  <a:schemeClr val="accent1">
                    <a:lumMod val="75000"/>
                  </a:schemeClr>
                </a:solidFill>
              </a:rPr>
              <a:t>Arbeitsauftrag: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2400" i="1" dirty="0" smtClean="0">
                <a:solidFill>
                  <a:schemeClr val="accent1">
                    <a:lumMod val="75000"/>
                  </a:schemeClr>
                </a:solidFill>
              </a:rPr>
              <a:t>Bitte stellen Sie anhand der Tabelle in der Dokumentation „Vor dem Unterricht“  Ihren Wissensstand fest.</a:t>
            </a:r>
            <a:endParaRPr lang="de-DE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de-D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Foliennummernplatzhalt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D79A4439-C069-420A-B565-48E03B4B3233}" type="slidenum">
              <a:rPr lang="de-DE" smtClean="0"/>
              <a:pPr eaLnBrk="1" hangingPunct="1"/>
              <a:t>9</a:t>
            </a:fld>
            <a:endParaRPr lang="de-DE" smtClean="0"/>
          </a:p>
        </p:txBody>
      </p:sp>
      <p:pic>
        <p:nvPicPr>
          <p:cNvPr id="135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44450"/>
            <a:ext cx="9144000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411413" y="1901825"/>
            <a:ext cx="1728787" cy="488473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1353751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6600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1560</Words>
  <Application>Microsoft Office PowerPoint</Application>
  <PresentationFormat>Bildschirmpräsentation (4:3)</PresentationFormat>
  <Paragraphs>260</Paragraphs>
  <Slides>51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51</vt:i4>
      </vt:variant>
    </vt:vector>
  </HeadingPairs>
  <TitlesOfParts>
    <vt:vector size="52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Dr. Dieter Kassner</dc:creator>
  <cp:lastModifiedBy>NN</cp:lastModifiedBy>
  <cp:revision>139</cp:revision>
  <cp:lastPrinted>2013-02-12T13:15:54Z</cp:lastPrinted>
  <dcterms:created xsi:type="dcterms:W3CDTF">2012-10-17T13:32:29Z</dcterms:created>
  <dcterms:modified xsi:type="dcterms:W3CDTF">2014-11-07T10:49:58Z</dcterms:modified>
</cp:coreProperties>
</file>